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256" r:id="rId2"/>
    <p:sldId id="417" r:id="rId3"/>
    <p:sldId id="370" r:id="rId4"/>
    <p:sldId id="393" r:id="rId5"/>
    <p:sldId id="611" r:id="rId6"/>
    <p:sldId id="609" r:id="rId7"/>
    <p:sldId id="406" r:id="rId8"/>
    <p:sldId id="409" r:id="rId9"/>
    <p:sldId id="410" r:id="rId10"/>
    <p:sldId id="373" r:id="rId11"/>
    <p:sldId id="612" r:id="rId12"/>
    <p:sldId id="376" r:id="rId13"/>
    <p:sldId id="613" r:id="rId14"/>
    <p:sldId id="614" r:id="rId15"/>
    <p:sldId id="615" r:id="rId16"/>
    <p:sldId id="379" r:id="rId17"/>
    <p:sldId id="621" r:id="rId18"/>
    <p:sldId id="616" r:id="rId19"/>
    <p:sldId id="622" r:id="rId20"/>
    <p:sldId id="623" r:id="rId21"/>
    <p:sldId id="618" r:id="rId22"/>
    <p:sldId id="384" r:id="rId23"/>
    <p:sldId id="624" r:id="rId24"/>
    <p:sldId id="629" r:id="rId25"/>
    <p:sldId id="625" r:id="rId26"/>
    <p:sldId id="619" r:id="rId27"/>
    <p:sldId id="389" r:id="rId28"/>
    <p:sldId id="626" r:id="rId29"/>
    <p:sldId id="627" r:id="rId30"/>
    <p:sldId id="628" r:id="rId31"/>
    <p:sldId id="390" r:id="rId32"/>
    <p:sldId id="392" r:id="rId33"/>
  </p:sldIdLst>
  <p:sldSz cx="12192000" cy="6858000"/>
  <p:notesSz cx="6858000" cy="9144000"/>
  <p:custShowLst>
    <p:custShow name="Custom Show 1" id="0">
      <p:sldLst>
        <p:sld r:id="rId2"/>
      </p:sldLst>
    </p:custShow>
  </p:custShow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90" autoAdjust="0"/>
    <p:restoredTop sz="94574"/>
  </p:normalViewPr>
  <p:slideViewPr>
    <p:cSldViewPr>
      <p:cViewPr varScale="1">
        <p:scale>
          <a:sx n="115" d="100"/>
          <a:sy n="115" d="100"/>
        </p:scale>
        <p:origin x="576" y="200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BC3C30-7F3D-4B20-9974-47C57B22CA6E}" type="datetimeFigureOut">
              <a:rPr lang="en-IE" smtClean="0"/>
              <a:t>13/02/2025</a:t>
            </a:fld>
            <a:endParaRPr lang="en-I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09BE90-ABBD-4931-8E0C-089E0ACACA6B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898184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https://stackoverflow.com/questions/7772399/crud-in-a-use-case-diagram</a:t>
            </a:r>
          </a:p>
          <a:p>
            <a:r>
              <a:rPr lang="en-IE" dirty="0"/>
              <a:t>https://softwareengineering.stackexchange.com/questions/323040/should-written-use-cases-be-consistent-with-use-case-diagram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09BE90-ABBD-4931-8E0C-089E0ACACA6B}" type="slidenum">
              <a:rPr lang="en-IE" smtClean="0"/>
              <a:t>4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5213326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09BE90-ABBD-4931-8E0C-089E0ACACA6B}" type="slidenum">
              <a:rPr lang="en-IE" smtClean="0"/>
              <a:t>7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8362179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09BE90-ABBD-4931-8E0C-089E0ACACA6B}" type="slidenum">
              <a:rPr lang="en-IE" smtClean="0"/>
              <a:t>8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631857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09BE90-ABBD-4931-8E0C-089E0ACACA6B}" type="slidenum">
              <a:rPr lang="en-IE" smtClean="0"/>
              <a:t>9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792918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09BE90-ABBD-4931-8E0C-089E0ACACA6B}" type="slidenum">
              <a:rPr lang="en-IE" smtClean="0"/>
              <a:t>13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1710820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34"/>
            <a:ext cx="10363200" cy="147002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7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7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609600" y="1447800"/>
            <a:ext cx="11074400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9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78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6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6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609600" y="1447800"/>
            <a:ext cx="110744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3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3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609600" y="1447800"/>
            <a:ext cx="110744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609600" y="1447800"/>
            <a:ext cx="110744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9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78" indent="0">
              <a:buNone/>
              <a:defRPr sz="1200"/>
            </a:lvl2pPr>
            <a:lvl3pPr marL="914354" indent="0">
              <a:buNone/>
              <a:defRPr sz="10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2" indent="0">
              <a:buNone/>
              <a:defRPr sz="900"/>
            </a:lvl7pPr>
            <a:lvl8pPr marL="3200240" indent="0">
              <a:buNone/>
              <a:defRPr sz="900"/>
            </a:lvl8pPr>
            <a:lvl9pPr marL="3657418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178" indent="0">
              <a:buNone/>
              <a:defRPr sz="1200"/>
            </a:lvl2pPr>
            <a:lvl3pPr marL="914354" indent="0">
              <a:buNone/>
              <a:defRPr sz="10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2" indent="0">
              <a:buNone/>
              <a:defRPr sz="900"/>
            </a:lvl7pPr>
            <a:lvl8pPr marL="3200240" indent="0">
              <a:buNone/>
              <a:defRPr sz="900"/>
            </a:lvl8pPr>
            <a:lvl9pPr marL="3657418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6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9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2/13/25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9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9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354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82" indent="-342882" algn="l" defTabSz="914354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13" indent="-285737" algn="l" defTabSz="914354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42" indent="-228589" algn="l" defTabSz="914354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20" indent="-228589" algn="l" defTabSz="914354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98" indent="-228589" algn="l" defTabSz="914354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4" indent="-228589" algn="l" defTabSz="91435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tiff"/><Relationship Id="rId4" Type="http://schemas.openxmlformats.org/officeDocument/2006/relationships/image" Target="../media/image9.tif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75641" y="914408"/>
            <a:ext cx="7772400" cy="1470025"/>
          </a:xfrm>
        </p:spPr>
        <p:txBody>
          <a:bodyPr>
            <a:normAutofit/>
          </a:bodyPr>
          <a:lstStyle/>
          <a:p>
            <a:pPr algn="l"/>
            <a:r>
              <a:rPr lang="en-IE" sz="4000" dirty="0"/>
              <a:t>Persistence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38303" y="3810000"/>
            <a:ext cx="1866900" cy="1066800"/>
          </a:xfrm>
        </p:spPr>
        <p:txBody>
          <a:bodyPr>
            <a:normAutofit/>
          </a:bodyPr>
          <a:lstStyle/>
          <a:p>
            <a:pPr algn="r">
              <a:lnSpc>
                <a:spcPct val="110000"/>
              </a:lnSpc>
              <a:spcBef>
                <a:spcPts val="0"/>
              </a:spcBef>
            </a:pPr>
            <a:r>
              <a:rPr lang="en-IE" sz="2400" dirty="0"/>
              <a:t>Produced </a:t>
            </a:r>
          </a:p>
          <a:p>
            <a:pPr algn="r">
              <a:lnSpc>
                <a:spcPct val="110000"/>
              </a:lnSpc>
              <a:spcBef>
                <a:spcPts val="0"/>
              </a:spcBef>
            </a:pPr>
            <a:r>
              <a:rPr lang="en-IE" sz="2400" dirty="0"/>
              <a:t>by: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2251841" y="3124200"/>
            <a:ext cx="762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le 1"/>
          <p:cNvSpPr txBox="1">
            <a:spLocks/>
          </p:cNvSpPr>
          <p:nvPr/>
        </p:nvSpPr>
        <p:spPr>
          <a:xfrm>
            <a:off x="2175641" y="2133608"/>
            <a:ext cx="7772400" cy="9366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IE" sz="3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An Introduction to the CRUD Process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968A713-3A92-43D7-9854-D52C90EF7929}"/>
              </a:ext>
            </a:extLst>
          </p:cNvPr>
          <p:cNvSpPr txBox="1"/>
          <p:nvPr/>
        </p:nvSpPr>
        <p:spPr>
          <a:xfrm>
            <a:off x="3755571" y="3810000"/>
            <a:ext cx="3581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Dr. </a:t>
            </a:r>
            <a:r>
              <a:rPr lang="en-IE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Siobhán</a:t>
            </a:r>
            <a:r>
              <a:rPr lang="en-IE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IE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Drohan</a:t>
            </a:r>
            <a:endParaRPr lang="en-IE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IE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Ms. </a:t>
            </a:r>
            <a:r>
              <a:rPr lang="en-IE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Maireád</a:t>
            </a:r>
            <a:r>
              <a:rPr lang="en-IE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Meagher</a:t>
            </a:r>
          </a:p>
          <a:p>
            <a:r>
              <a:rPr lang="en-IE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Ms Siobhan Roche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4941" y="152400"/>
            <a:ext cx="3886200" cy="205619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7DF2C19-B8BD-218F-A067-24252BB9630E}"/>
              </a:ext>
            </a:extLst>
          </p:cNvPr>
          <p:cNvSpPr txBox="1"/>
          <p:nvPr/>
        </p:nvSpPr>
        <p:spPr>
          <a:xfrm>
            <a:off x="7336971" y="5849826"/>
            <a:ext cx="40727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600" dirty="0"/>
              <a:t>Department of Computing and Mathematics</a:t>
            </a:r>
          </a:p>
          <a:p>
            <a:r>
              <a:rPr lang="en-IE" sz="1600" dirty="0"/>
              <a:t>http://www.setu.ie/</a:t>
            </a:r>
          </a:p>
        </p:txBody>
      </p:sp>
      <p:pic>
        <p:nvPicPr>
          <p:cNvPr id="13" name="Picture 12" descr="Text&#10;&#10;Description automatically generated">
            <a:extLst>
              <a:ext uri="{FF2B5EF4-FFF2-40B4-BE49-F238E27FC236}">
                <a16:creationId xmlns:a16="http://schemas.microsoft.com/office/drawing/2014/main" id="{908B3B76-280D-767D-448B-CBBDB9164BF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41" y="5501441"/>
            <a:ext cx="2286000" cy="1281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3712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1990B7D0-B15B-4A9D-ACBF-D7F3128C97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639" y="1519539"/>
            <a:ext cx="7467961" cy="36790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2037486" y="5381686"/>
            <a:ext cx="6678753" cy="699480"/>
          </a:xfr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en-IE" b="1" dirty="0"/>
              <a:t>The menu has NO </a:t>
            </a:r>
            <a:r>
              <a:rPr lang="en-IE" b="1" dirty="0">
                <a:solidFill>
                  <a:srgbClr val="FF0000"/>
                </a:solidFill>
              </a:rPr>
              <a:t>U</a:t>
            </a:r>
            <a:r>
              <a:rPr lang="en-IE" b="1" dirty="0"/>
              <a:t>pdate or </a:t>
            </a:r>
            <a:r>
              <a:rPr lang="en-IE" b="1" dirty="0">
                <a:solidFill>
                  <a:srgbClr val="FF0000"/>
                </a:solidFill>
              </a:rPr>
              <a:t>D</a:t>
            </a:r>
            <a:r>
              <a:rPr lang="en-IE" b="1" dirty="0"/>
              <a:t>elete! </a:t>
            </a:r>
          </a:p>
          <a:p>
            <a:pPr marL="0" indent="0">
              <a:buNone/>
            </a:pPr>
            <a:endParaRPr lang="en-IE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8163" t="13086" r="73470" b="41842"/>
          <a:stretch/>
        </p:blipFill>
        <p:spPr>
          <a:xfrm>
            <a:off x="9102168" y="1788894"/>
            <a:ext cx="464104" cy="6025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51021" t="15129" r="30612" b="42062"/>
          <a:stretch/>
        </p:blipFill>
        <p:spPr>
          <a:xfrm>
            <a:off x="5486401" y="6172200"/>
            <a:ext cx="508023" cy="62649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l="71659" t="15002" r="9974" b="42189"/>
          <a:stretch/>
        </p:blipFill>
        <p:spPr>
          <a:xfrm>
            <a:off x="7503125" y="6172199"/>
            <a:ext cx="508023" cy="62649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24788" y="5734241"/>
            <a:ext cx="788987" cy="699480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9DC17C8D-95A6-4784-8CDB-5ACF241122F1}"/>
              </a:ext>
            </a:extLst>
          </p:cNvPr>
          <p:cNvSpPr txBox="1">
            <a:spLocks/>
          </p:cNvSpPr>
          <p:nvPr/>
        </p:nvSpPr>
        <p:spPr>
          <a:xfrm>
            <a:off x="1600200" y="152400"/>
            <a:ext cx="280116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ctr" defTabSz="914354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IE" dirty="0"/>
              <a:t>RECAP: Shop </a:t>
            </a:r>
            <a:r>
              <a:rPr lang="en-IE" b="1" dirty="0"/>
              <a:t>V3.0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3CA2595-4E26-48A1-A3C6-FD49350B8813}"/>
              </a:ext>
            </a:extLst>
          </p:cNvPr>
          <p:cNvSpPr/>
          <p:nvPr/>
        </p:nvSpPr>
        <p:spPr>
          <a:xfrm>
            <a:off x="4572000" y="774020"/>
            <a:ext cx="5862248" cy="95410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IE" sz="2800" dirty="0">
                <a:solidFill>
                  <a:srgbClr val="FF0000"/>
                </a:solidFill>
              </a:rPr>
              <a:t>A</a:t>
            </a:r>
            <a:r>
              <a:rPr lang="en-IE" sz="2800" dirty="0">
                <a:solidFill>
                  <a:schemeClr val="tx1"/>
                </a:solidFill>
              </a:rPr>
              <a:t>dd Product: Menu Option 1.</a:t>
            </a:r>
          </a:p>
          <a:p>
            <a:r>
              <a:rPr lang="en-IE" sz="2800" dirty="0">
                <a:solidFill>
                  <a:srgbClr val="FF0000"/>
                </a:solidFill>
              </a:rPr>
              <a:t>R</a:t>
            </a:r>
            <a:r>
              <a:rPr lang="en-IE" sz="2800" dirty="0"/>
              <a:t>ead a Product(s): Menu Options 2 - 6.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13775" y="1799179"/>
            <a:ext cx="1013109" cy="11596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28571" t="15415" r="51021" b="41776"/>
          <a:stretch/>
        </p:blipFill>
        <p:spPr>
          <a:xfrm>
            <a:off x="9105482" y="2506335"/>
            <a:ext cx="457479" cy="507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969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Topic List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206"/>
            <a:ext cx="8229600" cy="5029194"/>
          </a:xfrm>
        </p:spPr>
        <p:txBody>
          <a:bodyPr>
            <a:normAutofit lnSpcReduction="10000"/>
          </a:bodyPr>
          <a:lstStyle/>
          <a:p>
            <a:pPr marL="514326" indent="-514326">
              <a:buFont typeface="+mj-lt"/>
              <a:buAutoNum type="arabicPeriod"/>
            </a:pPr>
            <a:r>
              <a:rPr lang="en-IE" dirty="0"/>
              <a:t>What is CRUD?</a:t>
            </a:r>
          </a:p>
          <a:p>
            <a:pPr marL="514326" indent="-514326">
              <a:buFont typeface="+mj-lt"/>
              <a:buAutoNum type="arabicPeriod"/>
            </a:pPr>
            <a:r>
              <a:rPr lang="en-IE" dirty="0"/>
              <a:t>Recap of Shop V3.0 </a:t>
            </a:r>
          </a:p>
          <a:p>
            <a:pPr marL="514326" indent="-514326">
              <a:buFont typeface="+mj-lt"/>
              <a:buAutoNum type="arabicPeriod"/>
            </a:pPr>
            <a:r>
              <a:rPr lang="en-IE" dirty="0"/>
              <a:t>Shop V4.0 (</a:t>
            </a:r>
            <a:r>
              <a:rPr lang="en-IE" dirty="0" err="1"/>
              <a:t>Driver.java</a:t>
            </a:r>
            <a:r>
              <a:rPr lang="en-IE" dirty="0"/>
              <a:t>):</a:t>
            </a:r>
          </a:p>
          <a:p>
            <a:pPr lvl="1"/>
            <a:r>
              <a:rPr lang="en-IE" dirty="0"/>
              <a:t>revised menu (making it CRUD compliant)</a:t>
            </a:r>
          </a:p>
          <a:p>
            <a:pPr lvl="3">
              <a:lnSpc>
                <a:spcPct val="150000"/>
              </a:lnSpc>
            </a:pPr>
            <a:r>
              <a:rPr lang="en-IE" sz="2800" dirty="0"/>
              <a:t>recap of case 1 (add a product)        </a:t>
            </a:r>
          </a:p>
          <a:p>
            <a:pPr lvl="3">
              <a:lnSpc>
                <a:spcPct val="150000"/>
              </a:lnSpc>
            </a:pPr>
            <a:r>
              <a:rPr lang="en-IE" sz="2800" dirty="0"/>
              <a:t>recap of case 2 (list a product)       </a:t>
            </a:r>
          </a:p>
          <a:p>
            <a:pPr lvl="3">
              <a:lnSpc>
                <a:spcPct val="150000"/>
              </a:lnSpc>
            </a:pPr>
            <a:r>
              <a:rPr lang="en-IE" sz="2800" dirty="0"/>
              <a:t>coding case 4 (delete a product)   </a:t>
            </a:r>
          </a:p>
          <a:p>
            <a:pPr lvl="3">
              <a:lnSpc>
                <a:spcPct val="150000"/>
              </a:lnSpc>
            </a:pPr>
            <a:r>
              <a:rPr lang="en-IE" sz="2800" dirty="0"/>
              <a:t>coding case 3 (update a product) </a:t>
            </a:r>
          </a:p>
          <a:p>
            <a:pPr lvl="1"/>
            <a:endParaRPr lang="en-IE" dirty="0"/>
          </a:p>
          <a:p>
            <a:pPr lvl="1"/>
            <a:endParaRPr lang="en-IE" dirty="0"/>
          </a:p>
        </p:txBody>
      </p:sp>
      <p:sp>
        <p:nvSpPr>
          <p:cNvPr id="5" name="Rectangle 4"/>
          <p:cNvSpPr/>
          <p:nvPr/>
        </p:nvSpPr>
        <p:spPr>
          <a:xfrm>
            <a:off x="1828800" y="2662902"/>
            <a:ext cx="7162800" cy="1143000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67B545-C7C1-4092-A95B-F10F47D2E2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163" t="13086" r="73470" b="41842"/>
          <a:stretch/>
        </p:blipFill>
        <p:spPr>
          <a:xfrm>
            <a:off x="3276600" y="3891078"/>
            <a:ext cx="407068" cy="5285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16030B4-3D24-4AE7-AC68-FD51528050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571" t="15415" r="51021" b="41776"/>
          <a:stretch/>
        </p:blipFill>
        <p:spPr>
          <a:xfrm>
            <a:off x="3231370" y="4572001"/>
            <a:ext cx="452298" cy="5019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ABAE56E-C858-4496-BE7A-BD9589976E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021" t="15129" r="30612" b="42062"/>
          <a:stretch/>
        </p:blipFill>
        <p:spPr>
          <a:xfrm>
            <a:off x="3276600" y="5943601"/>
            <a:ext cx="407068" cy="5019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3C4C379-4E2D-42F0-A5FA-E5528B5715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1659" t="15002" r="9974" b="42189"/>
          <a:stretch/>
        </p:blipFill>
        <p:spPr>
          <a:xfrm>
            <a:off x="3250532" y="5257801"/>
            <a:ext cx="407068" cy="501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923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94D5D8C-F685-46E7-B504-3CAC21BB66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583" y="1612374"/>
            <a:ext cx="6872630" cy="41235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Shop V4.0 – Revised Menu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019800" y="4889715"/>
            <a:ext cx="4495800" cy="181588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E" sz="2800" dirty="0"/>
              <a:t>Option 1 – </a:t>
            </a:r>
            <a:r>
              <a:rPr lang="en-IE" sz="2800" dirty="0">
                <a:solidFill>
                  <a:srgbClr val="FF0000"/>
                </a:solidFill>
              </a:rPr>
              <a:t>C</a:t>
            </a:r>
            <a:r>
              <a:rPr lang="en-IE" sz="2800" dirty="0"/>
              <a:t>reate a Product</a:t>
            </a:r>
          </a:p>
          <a:p>
            <a:r>
              <a:rPr lang="en-IE" sz="2800" dirty="0"/>
              <a:t>Option 2 – </a:t>
            </a:r>
            <a:r>
              <a:rPr lang="en-IE" sz="2800" dirty="0">
                <a:solidFill>
                  <a:srgbClr val="FF0000"/>
                </a:solidFill>
              </a:rPr>
              <a:t>R</a:t>
            </a:r>
            <a:r>
              <a:rPr lang="en-IE" sz="2800" dirty="0"/>
              <a:t>ead products</a:t>
            </a:r>
          </a:p>
          <a:p>
            <a:r>
              <a:rPr lang="en-IE" sz="2800" dirty="0"/>
              <a:t>Option 3 – </a:t>
            </a:r>
            <a:r>
              <a:rPr lang="en-IE" sz="2800" dirty="0">
                <a:solidFill>
                  <a:srgbClr val="FF0000"/>
                </a:solidFill>
              </a:rPr>
              <a:t>U</a:t>
            </a:r>
            <a:r>
              <a:rPr lang="en-IE" sz="2800" dirty="0"/>
              <a:t>pdate a product</a:t>
            </a:r>
          </a:p>
          <a:p>
            <a:r>
              <a:rPr lang="en-IE" sz="2800" dirty="0"/>
              <a:t>Option 4 – </a:t>
            </a:r>
            <a:r>
              <a:rPr lang="en-IE" sz="2800" dirty="0">
                <a:solidFill>
                  <a:srgbClr val="FF0000"/>
                </a:solidFill>
              </a:rPr>
              <a:t>D</a:t>
            </a:r>
            <a:r>
              <a:rPr lang="en-IE" sz="2800" dirty="0"/>
              <a:t>elete a product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8163" t="13086" r="73470" b="41842"/>
          <a:stretch/>
        </p:blipFill>
        <p:spPr>
          <a:xfrm>
            <a:off x="5569195" y="4953002"/>
            <a:ext cx="326511" cy="42392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28571" t="15415" r="51021" b="41776"/>
          <a:stretch/>
        </p:blipFill>
        <p:spPr>
          <a:xfrm>
            <a:off x="5562600" y="5410201"/>
            <a:ext cx="321848" cy="3572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51021" t="15129" r="30612" b="42062"/>
          <a:stretch/>
        </p:blipFill>
        <p:spPr>
          <a:xfrm>
            <a:off x="5562608" y="5807643"/>
            <a:ext cx="357409" cy="44075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71659" t="15002" r="9974" b="42189"/>
          <a:stretch/>
        </p:blipFill>
        <p:spPr>
          <a:xfrm>
            <a:off x="5562608" y="6248402"/>
            <a:ext cx="357409" cy="440759"/>
          </a:xfrm>
          <a:prstGeom prst="rect">
            <a:avLst/>
          </a:prstGeom>
        </p:spPr>
      </p:pic>
      <p:sp>
        <p:nvSpPr>
          <p:cNvPr id="9" name="Donut 8"/>
          <p:cNvSpPr/>
          <p:nvPr/>
        </p:nvSpPr>
        <p:spPr>
          <a:xfrm flipV="1">
            <a:off x="457200" y="2725069"/>
            <a:ext cx="3429000" cy="662908"/>
          </a:xfrm>
          <a:prstGeom prst="donut">
            <a:avLst>
              <a:gd name="adj" fmla="val 1025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7018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FD95BC3-9D64-44A3-BFD0-6FB7E3BB01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537" y="1524000"/>
            <a:ext cx="7348946" cy="47917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Shop V4.0 – Revised Menu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72749D-F836-4D20-8C0F-FC80B3ECA04D}"/>
              </a:ext>
            </a:extLst>
          </p:cNvPr>
          <p:cNvSpPr txBox="1"/>
          <p:nvPr/>
        </p:nvSpPr>
        <p:spPr>
          <a:xfrm>
            <a:off x="7024119" y="2138218"/>
            <a:ext cx="5146110" cy="132343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E" sz="2000" dirty="0"/>
              <a:t>Now we need to update the </a:t>
            </a:r>
            <a:r>
              <a:rPr lang="en-IE" sz="2000" b="1" dirty="0"/>
              <a:t>switch</a:t>
            </a:r>
            <a:r>
              <a:rPr lang="en-IE" sz="2000" dirty="0"/>
              <a:t> to:</a:t>
            </a:r>
          </a:p>
          <a:p>
            <a:pPr marL="342882" indent="-342882">
              <a:buFont typeface="Arial" charset="0"/>
              <a:buChar char="•"/>
            </a:pPr>
            <a:r>
              <a:rPr lang="en-IE" sz="2000" dirty="0"/>
              <a:t>add code for </a:t>
            </a:r>
            <a:r>
              <a:rPr lang="en-IE" sz="2000" dirty="0">
                <a:solidFill>
                  <a:srgbClr val="FF0000"/>
                </a:solidFill>
              </a:rPr>
              <a:t>case 3 (update) and 4 (delete) </a:t>
            </a:r>
            <a:r>
              <a:rPr lang="en-IE" sz="2000" dirty="0">
                <a:solidFill>
                  <a:schemeClr val="tx1"/>
                </a:solidFill>
              </a:rPr>
              <a:t>to </a:t>
            </a:r>
            <a:r>
              <a:rPr lang="en-IE" sz="2000" dirty="0" err="1">
                <a:solidFill>
                  <a:schemeClr val="tx1"/>
                </a:solidFill>
              </a:rPr>
              <a:t>Driver.java</a:t>
            </a:r>
            <a:r>
              <a:rPr lang="en-IE" sz="2000" dirty="0">
                <a:solidFill>
                  <a:schemeClr val="tx1"/>
                </a:solidFill>
              </a:rPr>
              <a:t> </a:t>
            </a:r>
          </a:p>
          <a:p>
            <a:pPr marL="342882" indent="-342882">
              <a:buFont typeface="Arial" charset="0"/>
              <a:buChar char="•"/>
            </a:pPr>
            <a:r>
              <a:rPr lang="en-IE" sz="2000" dirty="0">
                <a:solidFill>
                  <a:schemeClr val="tx1"/>
                </a:solidFill>
              </a:rPr>
              <a:t>move the current options for 3-6 to be 5-8.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8B884395-5122-4E6F-8842-275C9BE51335}"/>
              </a:ext>
            </a:extLst>
          </p:cNvPr>
          <p:cNvSpPr/>
          <p:nvPr/>
        </p:nvSpPr>
        <p:spPr>
          <a:xfrm>
            <a:off x="1600200" y="3124200"/>
            <a:ext cx="3429000" cy="5334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3" name="Arrow: Right 4">
            <a:extLst>
              <a:ext uri="{FF2B5EF4-FFF2-40B4-BE49-F238E27FC236}">
                <a16:creationId xmlns:a16="http://schemas.microsoft.com/office/drawing/2014/main" id="{4B438961-A3D2-4AC9-7F38-48F287C43FCF}"/>
              </a:ext>
            </a:extLst>
          </p:cNvPr>
          <p:cNvSpPr/>
          <p:nvPr/>
        </p:nvSpPr>
        <p:spPr>
          <a:xfrm rot="10030296">
            <a:off x="5372987" y="2819788"/>
            <a:ext cx="1446025" cy="707886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340542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3659D09-AE1B-4EF0-B1D4-001D23B5DF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6822" y="2112929"/>
            <a:ext cx="9583890" cy="38028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Shop V4.0 – Revised Menu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72749D-F836-4D20-8C0F-FC80B3ECA04D}"/>
              </a:ext>
            </a:extLst>
          </p:cNvPr>
          <p:cNvSpPr txBox="1"/>
          <p:nvPr/>
        </p:nvSpPr>
        <p:spPr>
          <a:xfrm>
            <a:off x="8219458" y="1592621"/>
            <a:ext cx="3429000" cy="224676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E" sz="2000" dirty="0">
                <a:solidFill>
                  <a:schemeClr val="tx1"/>
                </a:solidFill>
              </a:rPr>
              <a:t>In Driver.java, w</a:t>
            </a:r>
            <a:r>
              <a:rPr lang="en-IE" sz="2000" dirty="0"/>
              <a:t>e have provided a case 3 and 4, but we still need to write the actual methods:</a:t>
            </a:r>
          </a:p>
          <a:p>
            <a:endParaRPr lang="en-IE" sz="2000" dirty="0"/>
          </a:p>
          <a:p>
            <a:pPr marL="342882" indent="-342882">
              <a:buFont typeface="Arial" charset="0"/>
              <a:buChar char="•"/>
            </a:pPr>
            <a:r>
              <a:rPr lang="en-IE" sz="2000" dirty="0" err="1">
                <a:solidFill>
                  <a:srgbClr val="FF0000"/>
                </a:solidFill>
              </a:rPr>
              <a:t>updateProduct</a:t>
            </a:r>
            <a:endParaRPr lang="en-IE" sz="2000" dirty="0">
              <a:solidFill>
                <a:srgbClr val="FF0000"/>
              </a:solidFill>
            </a:endParaRPr>
          </a:p>
          <a:p>
            <a:pPr marL="342882" indent="-342882">
              <a:buFont typeface="Arial" charset="0"/>
              <a:buChar char="•"/>
            </a:pPr>
            <a:r>
              <a:rPr lang="en-IE" sz="2000" dirty="0" err="1">
                <a:solidFill>
                  <a:srgbClr val="FF0000"/>
                </a:solidFill>
              </a:rPr>
              <a:t>deleteProduct</a:t>
            </a:r>
            <a:endParaRPr lang="en-IE" sz="2000" dirty="0">
              <a:solidFill>
                <a:schemeClr val="tx1"/>
              </a:solidFill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8B884395-5122-4E6F-8842-275C9BE51335}"/>
              </a:ext>
            </a:extLst>
          </p:cNvPr>
          <p:cNvSpPr/>
          <p:nvPr/>
        </p:nvSpPr>
        <p:spPr>
          <a:xfrm>
            <a:off x="2895600" y="3200400"/>
            <a:ext cx="3429000" cy="6858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3D09A716-9477-41C7-BA58-4F4B157B3469}"/>
              </a:ext>
            </a:extLst>
          </p:cNvPr>
          <p:cNvSpPr/>
          <p:nvPr/>
        </p:nvSpPr>
        <p:spPr>
          <a:xfrm rot="10800000">
            <a:off x="1692826" y="3985555"/>
            <a:ext cx="897974" cy="1177273"/>
          </a:xfrm>
          <a:prstGeom prst="rightBrac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4A5F42C1-CD69-4ED1-ACB9-FB49353CDB08}"/>
              </a:ext>
            </a:extLst>
          </p:cNvPr>
          <p:cNvSpPr/>
          <p:nvPr/>
        </p:nvSpPr>
        <p:spPr>
          <a:xfrm rot="10030296">
            <a:off x="6657459" y="2846456"/>
            <a:ext cx="1446025" cy="707886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559B8C-3A05-428F-87D4-9EF4AF9F7BAB}"/>
              </a:ext>
            </a:extLst>
          </p:cNvPr>
          <p:cNvSpPr txBox="1"/>
          <p:nvPr/>
        </p:nvSpPr>
        <p:spPr>
          <a:xfrm>
            <a:off x="223910" y="3886200"/>
            <a:ext cx="1602146" cy="132343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E" sz="2000" dirty="0"/>
              <a:t>We have </a:t>
            </a:r>
            <a:r>
              <a:rPr lang="en-IE" sz="2000" dirty="0">
                <a:solidFill>
                  <a:schemeClr val="tx1"/>
                </a:solidFill>
              </a:rPr>
              <a:t>moved the options for </a:t>
            </a:r>
          </a:p>
          <a:p>
            <a:r>
              <a:rPr lang="en-IE" sz="2000" dirty="0">
                <a:solidFill>
                  <a:schemeClr val="tx1"/>
                </a:solidFill>
              </a:rPr>
              <a:t>3-6 to 5-8.</a:t>
            </a:r>
          </a:p>
        </p:txBody>
      </p:sp>
    </p:spTree>
    <p:extLst>
      <p:ext uri="{BB962C8B-B14F-4D97-AF65-F5344CB8AC3E}">
        <p14:creationId xmlns:p14="http://schemas.microsoft.com/office/powerpoint/2010/main" val="3701998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4" grpId="0" animBg="1"/>
      <p:bldP spid="5" grpId="0" animBg="1"/>
      <p:bldP spid="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Topic List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206"/>
            <a:ext cx="8229600" cy="5029194"/>
          </a:xfrm>
        </p:spPr>
        <p:txBody>
          <a:bodyPr>
            <a:normAutofit lnSpcReduction="10000"/>
          </a:bodyPr>
          <a:lstStyle/>
          <a:p>
            <a:pPr marL="514326" indent="-514326">
              <a:buFont typeface="+mj-lt"/>
              <a:buAutoNum type="arabicPeriod"/>
            </a:pPr>
            <a:r>
              <a:rPr lang="en-IE" dirty="0"/>
              <a:t>What is CRUD?</a:t>
            </a:r>
          </a:p>
          <a:p>
            <a:pPr marL="514326" indent="-514326">
              <a:buFont typeface="+mj-lt"/>
              <a:buAutoNum type="arabicPeriod"/>
            </a:pPr>
            <a:r>
              <a:rPr lang="en-IE" dirty="0"/>
              <a:t>Recap of Shop V3.0 </a:t>
            </a:r>
          </a:p>
          <a:p>
            <a:pPr marL="514326" indent="-514326">
              <a:buFont typeface="+mj-lt"/>
              <a:buAutoNum type="arabicPeriod"/>
            </a:pPr>
            <a:r>
              <a:rPr lang="en-IE" dirty="0"/>
              <a:t>Shop V4.0 (</a:t>
            </a:r>
            <a:r>
              <a:rPr lang="en-IE" dirty="0" err="1"/>
              <a:t>Driver.java</a:t>
            </a:r>
            <a:r>
              <a:rPr lang="en-IE" dirty="0"/>
              <a:t>):</a:t>
            </a:r>
          </a:p>
          <a:p>
            <a:pPr lvl="1"/>
            <a:r>
              <a:rPr lang="en-IE" dirty="0"/>
              <a:t>revised menu (making it CRUD compliant)</a:t>
            </a:r>
          </a:p>
          <a:p>
            <a:pPr lvl="3">
              <a:lnSpc>
                <a:spcPct val="150000"/>
              </a:lnSpc>
            </a:pPr>
            <a:r>
              <a:rPr lang="en-IE" sz="2800" dirty="0"/>
              <a:t>recap of case 1 (add a product)        </a:t>
            </a:r>
          </a:p>
          <a:p>
            <a:pPr lvl="3">
              <a:lnSpc>
                <a:spcPct val="150000"/>
              </a:lnSpc>
            </a:pPr>
            <a:r>
              <a:rPr lang="en-IE" sz="2800" dirty="0"/>
              <a:t>recap of case 2 (list a product)       </a:t>
            </a:r>
          </a:p>
          <a:p>
            <a:pPr lvl="3">
              <a:lnSpc>
                <a:spcPct val="150000"/>
              </a:lnSpc>
            </a:pPr>
            <a:r>
              <a:rPr lang="en-IE" sz="2800" dirty="0"/>
              <a:t>coding case 4 (delete a product)   </a:t>
            </a:r>
          </a:p>
          <a:p>
            <a:pPr lvl="3">
              <a:lnSpc>
                <a:spcPct val="150000"/>
              </a:lnSpc>
            </a:pPr>
            <a:r>
              <a:rPr lang="en-IE" sz="2800" dirty="0"/>
              <a:t>coding case 3 (update a product) </a:t>
            </a:r>
          </a:p>
          <a:p>
            <a:pPr lvl="1"/>
            <a:endParaRPr lang="en-IE" dirty="0"/>
          </a:p>
          <a:p>
            <a:pPr lvl="1"/>
            <a:endParaRPr lang="en-IE" dirty="0"/>
          </a:p>
        </p:txBody>
      </p:sp>
      <p:sp>
        <p:nvSpPr>
          <p:cNvPr id="5" name="Rectangle 4"/>
          <p:cNvSpPr/>
          <p:nvPr/>
        </p:nvSpPr>
        <p:spPr>
          <a:xfrm>
            <a:off x="2971800" y="3810000"/>
            <a:ext cx="6019800" cy="685800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67B545-C7C1-4092-A95B-F10F47D2E2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163" t="13086" r="73470" b="41842"/>
          <a:stretch/>
        </p:blipFill>
        <p:spPr>
          <a:xfrm>
            <a:off x="3276600" y="3891078"/>
            <a:ext cx="407068" cy="5285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16030B4-3D24-4AE7-AC68-FD51528050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571" t="15415" r="51021" b="41776"/>
          <a:stretch/>
        </p:blipFill>
        <p:spPr>
          <a:xfrm>
            <a:off x="3231370" y="4572001"/>
            <a:ext cx="452298" cy="5019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ABAE56E-C858-4496-BE7A-BD9589976E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021" t="15129" r="30612" b="42062"/>
          <a:stretch/>
        </p:blipFill>
        <p:spPr>
          <a:xfrm>
            <a:off x="3276600" y="5943601"/>
            <a:ext cx="407068" cy="5019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3C4C379-4E2D-42F0-A5FA-E5528B5715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1659" t="15002" r="9974" b="42189"/>
          <a:stretch/>
        </p:blipFill>
        <p:spPr>
          <a:xfrm>
            <a:off x="3250532" y="5257801"/>
            <a:ext cx="407068" cy="501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375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18F54DB6-3240-4178-9144-77FEC7B2356A}"/>
              </a:ext>
            </a:extLst>
          </p:cNvPr>
          <p:cNvSpPr txBox="1">
            <a:spLocks/>
          </p:cNvSpPr>
          <p:nvPr/>
        </p:nvSpPr>
        <p:spPr>
          <a:xfrm>
            <a:off x="312193" y="702314"/>
            <a:ext cx="2500732" cy="4572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algn="ctr" defTabSz="914354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IE" sz="2800" dirty="0"/>
              <a:t>Driver.java code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3EFD69E-BF33-42F2-931B-99CC3511BC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193" y="1194027"/>
            <a:ext cx="9632366" cy="54271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4A17359-EE44-4BD2-85FB-A10C6B8962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3493" b="16869"/>
          <a:stretch/>
        </p:blipFill>
        <p:spPr>
          <a:xfrm>
            <a:off x="8305800" y="147263"/>
            <a:ext cx="3683233" cy="21501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Donut 5"/>
          <p:cNvSpPr/>
          <p:nvPr/>
        </p:nvSpPr>
        <p:spPr>
          <a:xfrm flipV="1">
            <a:off x="8007184" y="380998"/>
            <a:ext cx="3118015" cy="328207"/>
          </a:xfrm>
          <a:prstGeom prst="donut">
            <a:avLst>
              <a:gd name="adj" fmla="val 1025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0533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18F54DB6-3240-4178-9144-77FEC7B2356A}"/>
              </a:ext>
            </a:extLst>
          </p:cNvPr>
          <p:cNvSpPr txBox="1">
            <a:spLocks/>
          </p:cNvSpPr>
          <p:nvPr/>
        </p:nvSpPr>
        <p:spPr>
          <a:xfrm>
            <a:off x="312193" y="702314"/>
            <a:ext cx="2500732" cy="4572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algn="ctr" defTabSz="914354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IE" sz="2800" dirty="0"/>
              <a:t>Driver.java code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3EFD69E-BF33-42F2-931B-99CC3511BC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193" y="1194027"/>
            <a:ext cx="9632366" cy="54271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4A17359-EE44-4BD2-85FB-A10C6B8962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3493" b="16869"/>
          <a:stretch/>
        </p:blipFill>
        <p:spPr>
          <a:xfrm>
            <a:off x="8305800" y="147263"/>
            <a:ext cx="3683233" cy="21501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Donut 5"/>
          <p:cNvSpPr/>
          <p:nvPr/>
        </p:nvSpPr>
        <p:spPr>
          <a:xfrm flipV="1">
            <a:off x="8007184" y="380998"/>
            <a:ext cx="3118015" cy="328207"/>
          </a:xfrm>
          <a:prstGeom prst="donut">
            <a:avLst>
              <a:gd name="adj" fmla="val 1025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8CB18B-A1AA-44D5-8A22-F4337F2123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7600" y="5689543"/>
            <a:ext cx="4034514" cy="8636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B2D988C2-7D93-430E-A153-D87A5E0D090C}"/>
              </a:ext>
            </a:extLst>
          </p:cNvPr>
          <p:cNvSpPr txBox="1">
            <a:spLocks/>
          </p:cNvSpPr>
          <p:nvPr/>
        </p:nvSpPr>
        <p:spPr>
          <a:xfrm>
            <a:off x="8850432" y="5079945"/>
            <a:ext cx="2593968" cy="5334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algn="ctr" defTabSz="914354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IE" sz="2800" dirty="0"/>
              <a:t>Store.java code</a:t>
            </a:r>
          </a:p>
        </p:txBody>
      </p:sp>
    </p:spTree>
    <p:extLst>
      <p:ext uri="{BB962C8B-B14F-4D97-AF65-F5344CB8AC3E}">
        <p14:creationId xmlns:p14="http://schemas.microsoft.com/office/powerpoint/2010/main" val="114096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Topic List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206"/>
            <a:ext cx="8229600" cy="5029194"/>
          </a:xfrm>
        </p:spPr>
        <p:txBody>
          <a:bodyPr>
            <a:normAutofit lnSpcReduction="10000"/>
          </a:bodyPr>
          <a:lstStyle/>
          <a:p>
            <a:pPr marL="514326" indent="-514326">
              <a:buFont typeface="+mj-lt"/>
              <a:buAutoNum type="arabicPeriod"/>
            </a:pPr>
            <a:r>
              <a:rPr lang="en-IE" dirty="0"/>
              <a:t>What is CRUD?</a:t>
            </a:r>
          </a:p>
          <a:p>
            <a:pPr marL="514326" indent="-514326">
              <a:buFont typeface="+mj-lt"/>
              <a:buAutoNum type="arabicPeriod"/>
            </a:pPr>
            <a:r>
              <a:rPr lang="en-IE" dirty="0"/>
              <a:t>Recap of Shop V3.0 </a:t>
            </a:r>
          </a:p>
          <a:p>
            <a:pPr marL="514326" indent="-514326">
              <a:buFont typeface="+mj-lt"/>
              <a:buAutoNum type="arabicPeriod"/>
            </a:pPr>
            <a:r>
              <a:rPr lang="en-IE" dirty="0"/>
              <a:t>Shop V4.0 (</a:t>
            </a:r>
            <a:r>
              <a:rPr lang="en-IE" dirty="0" err="1"/>
              <a:t>Driver.java</a:t>
            </a:r>
            <a:r>
              <a:rPr lang="en-IE" dirty="0"/>
              <a:t>):</a:t>
            </a:r>
          </a:p>
          <a:p>
            <a:pPr lvl="1"/>
            <a:r>
              <a:rPr lang="en-IE" dirty="0"/>
              <a:t>revised menu (making it CRUD compliant)</a:t>
            </a:r>
          </a:p>
          <a:p>
            <a:pPr lvl="3">
              <a:lnSpc>
                <a:spcPct val="150000"/>
              </a:lnSpc>
            </a:pPr>
            <a:r>
              <a:rPr lang="en-IE" sz="2800" dirty="0"/>
              <a:t>recap of case 1 (add a product)        </a:t>
            </a:r>
          </a:p>
          <a:p>
            <a:pPr lvl="3">
              <a:lnSpc>
                <a:spcPct val="150000"/>
              </a:lnSpc>
            </a:pPr>
            <a:r>
              <a:rPr lang="en-IE" sz="2800" dirty="0"/>
              <a:t>recap of case 2 (list a product)       </a:t>
            </a:r>
          </a:p>
          <a:p>
            <a:pPr lvl="3">
              <a:lnSpc>
                <a:spcPct val="150000"/>
              </a:lnSpc>
            </a:pPr>
            <a:r>
              <a:rPr lang="en-IE" sz="2800" dirty="0"/>
              <a:t>coding case 4 (delete a product)   </a:t>
            </a:r>
          </a:p>
          <a:p>
            <a:pPr lvl="3">
              <a:lnSpc>
                <a:spcPct val="150000"/>
              </a:lnSpc>
            </a:pPr>
            <a:r>
              <a:rPr lang="en-IE" sz="2800" dirty="0"/>
              <a:t>coding case 3 (update a product) </a:t>
            </a:r>
          </a:p>
          <a:p>
            <a:pPr lvl="1"/>
            <a:endParaRPr lang="en-IE" dirty="0"/>
          </a:p>
          <a:p>
            <a:pPr lvl="1"/>
            <a:endParaRPr lang="en-IE" dirty="0"/>
          </a:p>
        </p:txBody>
      </p:sp>
      <p:sp>
        <p:nvSpPr>
          <p:cNvPr id="5" name="Rectangle 4"/>
          <p:cNvSpPr/>
          <p:nvPr/>
        </p:nvSpPr>
        <p:spPr>
          <a:xfrm>
            <a:off x="2971800" y="4495800"/>
            <a:ext cx="6019800" cy="685800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67B545-C7C1-4092-A95B-F10F47D2E2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163" t="13086" r="73470" b="41842"/>
          <a:stretch/>
        </p:blipFill>
        <p:spPr>
          <a:xfrm>
            <a:off x="3276600" y="3891078"/>
            <a:ext cx="407068" cy="5285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16030B4-3D24-4AE7-AC68-FD51528050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571" t="15415" r="51021" b="41776"/>
          <a:stretch/>
        </p:blipFill>
        <p:spPr>
          <a:xfrm>
            <a:off x="3231370" y="4572001"/>
            <a:ext cx="452298" cy="5019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ABAE56E-C858-4496-BE7A-BD9589976E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021" t="15129" r="30612" b="42062"/>
          <a:stretch/>
        </p:blipFill>
        <p:spPr>
          <a:xfrm>
            <a:off x="3276600" y="5943601"/>
            <a:ext cx="407068" cy="5019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3C4C379-4E2D-42F0-A5FA-E5528B5715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1659" t="15002" r="9974" b="42189"/>
          <a:stretch/>
        </p:blipFill>
        <p:spPr>
          <a:xfrm>
            <a:off x="3250532" y="5257801"/>
            <a:ext cx="407068" cy="501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39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04961D9-CC2D-4A68-A179-998C0A321F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787473"/>
            <a:ext cx="5562600" cy="16084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21EBAB72-2CEB-4C8D-8E28-D510C68E0D6D}"/>
              </a:ext>
            </a:extLst>
          </p:cNvPr>
          <p:cNvSpPr txBox="1">
            <a:spLocks/>
          </p:cNvSpPr>
          <p:nvPr/>
        </p:nvSpPr>
        <p:spPr>
          <a:xfrm>
            <a:off x="3373602" y="381000"/>
            <a:ext cx="2500732" cy="4572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algn="ctr" defTabSz="914354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IE" sz="2800" dirty="0"/>
              <a:t>Driver.java code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3E8B88-D7AE-45E5-BF0C-C9AFD0C6DC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3493" b="16869"/>
          <a:stretch/>
        </p:blipFill>
        <p:spPr>
          <a:xfrm>
            <a:off x="8305800" y="147263"/>
            <a:ext cx="3683233" cy="21501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Donut 5">
            <a:extLst>
              <a:ext uri="{FF2B5EF4-FFF2-40B4-BE49-F238E27FC236}">
                <a16:creationId xmlns:a16="http://schemas.microsoft.com/office/drawing/2014/main" id="{1920CC4C-E24B-41FB-8F0A-4F993CC34959}"/>
              </a:ext>
            </a:extLst>
          </p:cNvPr>
          <p:cNvSpPr/>
          <p:nvPr/>
        </p:nvSpPr>
        <p:spPr>
          <a:xfrm flipV="1">
            <a:off x="8007184" y="609600"/>
            <a:ext cx="3118015" cy="328207"/>
          </a:xfrm>
          <a:prstGeom prst="donut">
            <a:avLst>
              <a:gd name="adj" fmla="val 1025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2578867-29C9-427D-90E6-9E7E288047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2786404"/>
            <a:ext cx="7181401" cy="33513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066455F4-5AA3-4A4F-B156-92A9B6BBC2B6}"/>
              </a:ext>
            </a:extLst>
          </p:cNvPr>
          <p:cNvSpPr txBox="1">
            <a:spLocks/>
          </p:cNvSpPr>
          <p:nvPr/>
        </p:nvSpPr>
        <p:spPr>
          <a:xfrm>
            <a:off x="4799016" y="2535709"/>
            <a:ext cx="2593968" cy="5334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algn="ctr" defTabSz="914354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IE" sz="2800" dirty="0"/>
              <a:t>Store.java code</a:t>
            </a:r>
          </a:p>
        </p:txBody>
      </p:sp>
    </p:spTree>
    <p:extLst>
      <p:ext uri="{BB962C8B-B14F-4D97-AF65-F5344CB8AC3E}">
        <p14:creationId xmlns:p14="http://schemas.microsoft.com/office/powerpoint/2010/main" val="882995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Topic List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206"/>
            <a:ext cx="8229600" cy="5029194"/>
          </a:xfrm>
        </p:spPr>
        <p:txBody>
          <a:bodyPr>
            <a:normAutofit lnSpcReduction="10000"/>
          </a:bodyPr>
          <a:lstStyle/>
          <a:p>
            <a:pPr marL="514326" indent="-514326">
              <a:buFont typeface="+mj-lt"/>
              <a:buAutoNum type="arabicPeriod"/>
            </a:pPr>
            <a:r>
              <a:rPr lang="en-IE" dirty="0"/>
              <a:t>What is CRUD?</a:t>
            </a:r>
          </a:p>
          <a:p>
            <a:pPr marL="514326" indent="-514326">
              <a:buFont typeface="+mj-lt"/>
              <a:buAutoNum type="arabicPeriod"/>
            </a:pPr>
            <a:r>
              <a:rPr lang="en-IE" dirty="0"/>
              <a:t>Recap of Shop V3.0 </a:t>
            </a:r>
          </a:p>
          <a:p>
            <a:pPr marL="514326" indent="-514326">
              <a:buFont typeface="+mj-lt"/>
              <a:buAutoNum type="arabicPeriod"/>
            </a:pPr>
            <a:r>
              <a:rPr lang="en-IE" dirty="0"/>
              <a:t>Shop V4.0 (</a:t>
            </a:r>
            <a:r>
              <a:rPr lang="en-IE" dirty="0" err="1"/>
              <a:t>Driver.java</a:t>
            </a:r>
            <a:r>
              <a:rPr lang="en-IE" dirty="0"/>
              <a:t>):</a:t>
            </a:r>
          </a:p>
          <a:p>
            <a:pPr lvl="1"/>
            <a:r>
              <a:rPr lang="en-IE" dirty="0"/>
              <a:t>revised menu (making it CRUD compliant)</a:t>
            </a:r>
          </a:p>
          <a:p>
            <a:pPr lvl="3">
              <a:lnSpc>
                <a:spcPct val="150000"/>
              </a:lnSpc>
            </a:pPr>
            <a:r>
              <a:rPr lang="en-IE" sz="2800" dirty="0"/>
              <a:t>recap of case 1 (add a product)        </a:t>
            </a:r>
          </a:p>
          <a:p>
            <a:pPr lvl="3">
              <a:lnSpc>
                <a:spcPct val="150000"/>
              </a:lnSpc>
            </a:pPr>
            <a:r>
              <a:rPr lang="en-IE" sz="2800" dirty="0"/>
              <a:t>recap of case 2 (list a product)       </a:t>
            </a:r>
          </a:p>
          <a:p>
            <a:pPr lvl="3">
              <a:lnSpc>
                <a:spcPct val="150000"/>
              </a:lnSpc>
            </a:pPr>
            <a:r>
              <a:rPr lang="en-IE" sz="2800" dirty="0"/>
              <a:t>coding case 4 (delete a product)   </a:t>
            </a:r>
          </a:p>
          <a:p>
            <a:pPr lvl="3">
              <a:lnSpc>
                <a:spcPct val="150000"/>
              </a:lnSpc>
            </a:pPr>
            <a:r>
              <a:rPr lang="en-IE" sz="2800" dirty="0"/>
              <a:t>coding case 3 (update a product) </a:t>
            </a:r>
          </a:p>
          <a:p>
            <a:pPr lvl="1"/>
            <a:endParaRPr lang="en-IE" dirty="0"/>
          </a:p>
          <a:p>
            <a:pPr lvl="1"/>
            <a:endParaRPr lang="en-IE" dirty="0"/>
          </a:p>
        </p:txBody>
      </p:sp>
      <p:sp>
        <p:nvSpPr>
          <p:cNvPr id="5" name="Rectangle 4"/>
          <p:cNvSpPr/>
          <p:nvPr/>
        </p:nvSpPr>
        <p:spPr>
          <a:xfrm>
            <a:off x="1981200" y="1600200"/>
            <a:ext cx="5029200" cy="533400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67B545-C7C1-4092-A95B-F10F47D2E2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163" t="13086" r="73470" b="41842"/>
          <a:stretch/>
        </p:blipFill>
        <p:spPr>
          <a:xfrm>
            <a:off x="3276600" y="3891078"/>
            <a:ext cx="407068" cy="5285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16030B4-3D24-4AE7-AC68-FD51528050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571" t="15415" r="51021" b="41776"/>
          <a:stretch/>
        </p:blipFill>
        <p:spPr>
          <a:xfrm>
            <a:off x="3231370" y="4572001"/>
            <a:ext cx="452298" cy="5019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ABAE56E-C858-4496-BE7A-BD9589976E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021" t="15129" r="30612" b="42062"/>
          <a:stretch/>
        </p:blipFill>
        <p:spPr>
          <a:xfrm>
            <a:off x="3276600" y="5943601"/>
            <a:ext cx="407068" cy="5019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3C4C379-4E2D-42F0-A5FA-E5528B5715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1659" t="15002" r="9974" b="42189"/>
          <a:stretch/>
        </p:blipFill>
        <p:spPr>
          <a:xfrm>
            <a:off x="3250532" y="5257801"/>
            <a:ext cx="407068" cy="501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234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04961D9-CC2D-4A68-A179-998C0A321F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787473"/>
            <a:ext cx="5562600" cy="16084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21EBAB72-2CEB-4C8D-8E28-D510C68E0D6D}"/>
              </a:ext>
            </a:extLst>
          </p:cNvPr>
          <p:cNvSpPr txBox="1">
            <a:spLocks/>
          </p:cNvSpPr>
          <p:nvPr/>
        </p:nvSpPr>
        <p:spPr>
          <a:xfrm>
            <a:off x="3373602" y="381000"/>
            <a:ext cx="2500732" cy="4572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algn="ctr" defTabSz="914354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IE" sz="2800" dirty="0"/>
              <a:t>Driver.java code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3E8B88-D7AE-45E5-BF0C-C9AFD0C6DC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3493" b="16869"/>
          <a:stretch/>
        </p:blipFill>
        <p:spPr>
          <a:xfrm>
            <a:off x="8305800" y="147263"/>
            <a:ext cx="3683233" cy="21501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Donut 5">
            <a:extLst>
              <a:ext uri="{FF2B5EF4-FFF2-40B4-BE49-F238E27FC236}">
                <a16:creationId xmlns:a16="http://schemas.microsoft.com/office/drawing/2014/main" id="{1920CC4C-E24B-41FB-8F0A-4F993CC34959}"/>
              </a:ext>
            </a:extLst>
          </p:cNvPr>
          <p:cNvSpPr/>
          <p:nvPr/>
        </p:nvSpPr>
        <p:spPr>
          <a:xfrm flipV="1">
            <a:off x="8007184" y="609600"/>
            <a:ext cx="3118015" cy="328207"/>
          </a:xfrm>
          <a:prstGeom prst="donut">
            <a:avLst>
              <a:gd name="adj" fmla="val 1025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2578867-29C9-427D-90E6-9E7E288047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2786404"/>
            <a:ext cx="7181401" cy="33513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066455F4-5AA3-4A4F-B156-92A9B6BBC2B6}"/>
              </a:ext>
            </a:extLst>
          </p:cNvPr>
          <p:cNvSpPr txBox="1">
            <a:spLocks/>
          </p:cNvSpPr>
          <p:nvPr/>
        </p:nvSpPr>
        <p:spPr>
          <a:xfrm>
            <a:off x="4799016" y="2535709"/>
            <a:ext cx="2593968" cy="5334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algn="ctr" defTabSz="914354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IE" sz="2800" dirty="0"/>
              <a:t>Store.java code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B2C27B5-CF1B-4B9F-9F8B-E5E375D94FC1}"/>
              </a:ext>
            </a:extLst>
          </p:cNvPr>
          <p:cNvSpPr txBox="1"/>
          <p:nvPr/>
        </p:nvSpPr>
        <p:spPr>
          <a:xfrm>
            <a:off x="8270874" y="5062408"/>
            <a:ext cx="3675010" cy="52322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E" sz="2800" dirty="0"/>
              <a:t>Sample Output: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8DE7165-270A-438E-8A24-E1D822EAB3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13180" y="5609764"/>
            <a:ext cx="8763000" cy="105592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75842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Topic List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206"/>
            <a:ext cx="8229600" cy="5029194"/>
          </a:xfrm>
        </p:spPr>
        <p:txBody>
          <a:bodyPr>
            <a:normAutofit lnSpcReduction="10000"/>
          </a:bodyPr>
          <a:lstStyle/>
          <a:p>
            <a:pPr marL="514326" indent="-514326">
              <a:buFont typeface="+mj-lt"/>
              <a:buAutoNum type="arabicPeriod"/>
            </a:pPr>
            <a:r>
              <a:rPr lang="en-IE" dirty="0"/>
              <a:t>What is CRUD?</a:t>
            </a:r>
          </a:p>
          <a:p>
            <a:pPr marL="514326" indent="-514326">
              <a:buFont typeface="+mj-lt"/>
              <a:buAutoNum type="arabicPeriod"/>
            </a:pPr>
            <a:r>
              <a:rPr lang="en-IE" dirty="0"/>
              <a:t>Recap of Shop V3.0 </a:t>
            </a:r>
          </a:p>
          <a:p>
            <a:pPr marL="514326" indent="-514326">
              <a:buFont typeface="+mj-lt"/>
              <a:buAutoNum type="arabicPeriod"/>
            </a:pPr>
            <a:r>
              <a:rPr lang="en-IE" dirty="0"/>
              <a:t>Shop V4.0 (</a:t>
            </a:r>
            <a:r>
              <a:rPr lang="en-IE" dirty="0" err="1"/>
              <a:t>Driver.java</a:t>
            </a:r>
            <a:r>
              <a:rPr lang="en-IE" dirty="0"/>
              <a:t>):</a:t>
            </a:r>
          </a:p>
          <a:p>
            <a:pPr lvl="1"/>
            <a:r>
              <a:rPr lang="en-IE" dirty="0"/>
              <a:t>revised menu (making it CRUD compliant)</a:t>
            </a:r>
          </a:p>
          <a:p>
            <a:pPr lvl="3">
              <a:lnSpc>
                <a:spcPct val="150000"/>
              </a:lnSpc>
            </a:pPr>
            <a:r>
              <a:rPr lang="en-IE" sz="2800" dirty="0"/>
              <a:t>recap of case 1 (add a product)        </a:t>
            </a:r>
          </a:p>
          <a:p>
            <a:pPr lvl="3">
              <a:lnSpc>
                <a:spcPct val="150000"/>
              </a:lnSpc>
            </a:pPr>
            <a:r>
              <a:rPr lang="en-IE" sz="2800" dirty="0"/>
              <a:t>recap of case 2 (list a product)       </a:t>
            </a:r>
          </a:p>
          <a:p>
            <a:pPr lvl="3">
              <a:lnSpc>
                <a:spcPct val="150000"/>
              </a:lnSpc>
            </a:pPr>
            <a:r>
              <a:rPr lang="en-IE" sz="2800" dirty="0"/>
              <a:t>coding case 4 (delete a product)   </a:t>
            </a:r>
          </a:p>
          <a:p>
            <a:pPr lvl="3">
              <a:lnSpc>
                <a:spcPct val="150000"/>
              </a:lnSpc>
            </a:pPr>
            <a:r>
              <a:rPr lang="en-IE" sz="2800" dirty="0"/>
              <a:t>coding case 3 (update a product) </a:t>
            </a:r>
          </a:p>
          <a:p>
            <a:pPr lvl="1"/>
            <a:endParaRPr lang="en-IE" dirty="0"/>
          </a:p>
          <a:p>
            <a:pPr lvl="1"/>
            <a:endParaRPr lang="en-IE" dirty="0"/>
          </a:p>
        </p:txBody>
      </p:sp>
      <p:sp>
        <p:nvSpPr>
          <p:cNvPr id="5" name="Rectangle 4"/>
          <p:cNvSpPr/>
          <p:nvPr/>
        </p:nvSpPr>
        <p:spPr>
          <a:xfrm>
            <a:off x="2971800" y="5105400"/>
            <a:ext cx="6019800" cy="685800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67B545-C7C1-4092-A95B-F10F47D2E2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163" t="13086" r="73470" b="41842"/>
          <a:stretch/>
        </p:blipFill>
        <p:spPr>
          <a:xfrm>
            <a:off x="3276600" y="3891078"/>
            <a:ext cx="407068" cy="5285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16030B4-3D24-4AE7-AC68-FD51528050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571" t="15415" r="51021" b="41776"/>
          <a:stretch/>
        </p:blipFill>
        <p:spPr>
          <a:xfrm>
            <a:off x="3231370" y="4572001"/>
            <a:ext cx="452298" cy="5019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ABAE56E-C858-4496-BE7A-BD9589976E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021" t="15129" r="30612" b="42062"/>
          <a:stretch/>
        </p:blipFill>
        <p:spPr>
          <a:xfrm>
            <a:off x="3276600" y="5943601"/>
            <a:ext cx="407068" cy="5019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3C4C379-4E2D-42F0-A5FA-E5528B5715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1659" t="15002" r="9974" b="42189"/>
          <a:stretch/>
        </p:blipFill>
        <p:spPr>
          <a:xfrm>
            <a:off x="3250532" y="5257801"/>
            <a:ext cx="407068" cy="501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631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7EC3A07-55CD-49D2-8DA5-917D5EAA5E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3493" b="16869"/>
          <a:stretch/>
        </p:blipFill>
        <p:spPr>
          <a:xfrm>
            <a:off x="8305800" y="147263"/>
            <a:ext cx="3683233" cy="21501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Donut 5">
            <a:extLst>
              <a:ext uri="{FF2B5EF4-FFF2-40B4-BE49-F238E27FC236}">
                <a16:creationId xmlns:a16="http://schemas.microsoft.com/office/drawing/2014/main" id="{4CB617E8-BFBB-4BD9-9539-CC843BBC3DDC}"/>
              </a:ext>
            </a:extLst>
          </p:cNvPr>
          <p:cNvSpPr/>
          <p:nvPr/>
        </p:nvSpPr>
        <p:spPr>
          <a:xfrm flipV="1">
            <a:off x="8229600" y="1058218"/>
            <a:ext cx="3118015" cy="328207"/>
          </a:xfrm>
          <a:prstGeom prst="donut">
            <a:avLst>
              <a:gd name="adj" fmla="val 1025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8D65369-A71B-40A5-91A9-15A97E2C61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2500679"/>
            <a:ext cx="10444766" cy="41198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1"/>
          <p:cNvSpPr>
            <a:spLocks noGrp="1"/>
          </p:cNvSpPr>
          <p:nvPr>
            <p:ph type="title" idx="4294967295"/>
          </p:nvPr>
        </p:nvSpPr>
        <p:spPr>
          <a:xfrm>
            <a:off x="8305800" y="6253537"/>
            <a:ext cx="2496440" cy="457200"/>
          </a:xfr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algn="l"/>
            <a:r>
              <a:rPr lang="en-IE" sz="2800" dirty="0"/>
              <a:t>Driver.java code</a:t>
            </a:r>
          </a:p>
        </p:txBody>
      </p:sp>
    </p:spTree>
    <p:extLst>
      <p:ext uri="{BB962C8B-B14F-4D97-AF65-F5344CB8AC3E}">
        <p14:creationId xmlns:p14="http://schemas.microsoft.com/office/powerpoint/2010/main" val="3973144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7EC3A07-55CD-49D2-8DA5-917D5EAA5E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3493" b="16869"/>
          <a:stretch/>
        </p:blipFill>
        <p:spPr>
          <a:xfrm>
            <a:off x="8305800" y="147263"/>
            <a:ext cx="3683233" cy="21501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Donut 5">
            <a:extLst>
              <a:ext uri="{FF2B5EF4-FFF2-40B4-BE49-F238E27FC236}">
                <a16:creationId xmlns:a16="http://schemas.microsoft.com/office/drawing/2014/main" id="{4CB617E8-BFBB-4BD9-9539-CC843BBC3DDC}"/>
              </a:ext>
            </a:extLst>
          </p:cNvPr>
          <p:cNvSpPr/>
          <p:nvPr/>
        </p:nvSpPr>
        <p:spPr>
          <a:xfrm flipV="1">
            <a:off x="8229600" y="1058218"/>
            <a:ext cx="3118015" cy="328207"/>
          </a:xfrm>
          <a:prstGeom prst="donut">
            <a:avLst>
              <a:gd name="adj" fmla="val 1025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8D65369-A71B-40A5-91A9-15A97E2C61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2500679"/>
            <a:ext cx="10444766" cy="41198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1"/>
          <p:cNvSpPr>
            <a:spLocks noGrp="1"/>
          </p:cNvSpPr>
          <p:nvPr>
            <p:ph type="title" idx="4294967295"/>
          </p:nvPr>
        </p:nvSpPr>
        <p:spPr>
          <a:xfrm>
            <a:off x="8305800" y="6253537"/>
            <a:ext cx="2496440" cy="457200"/>
          </a:xfr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algn="l"/>
            <a:r>
              <a:rPr lang="en-IE" sz="2800" dirty="0"/>
              <a:t>Driver.java code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BDDDF2-1892-4586-A96E-8E278C9E0EF5}"/>
              </a:ext>
            </a:extLst>
          </p:cNvPr>
          <p:cNvSpPr txBox="1"/>
          <p:nvPr/>
        </p:nvSpPr>
        <p:spPr>
          <a:xfrm>
            <a:off x="256142" y="237441"/>
            <a:ext cx="2895600" cy="193899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E" sz="2400" dirty="0">
                <a:solidFill>
                  <a:srgbClr val="FF0000"/>
                </a:solidFill>
              </a:rPr>
              <a:t>Validation: </a:t>
            </a:r>
            <a:r>
              <a:rPr lang="en-IE" sz="2400" dirty="0"/>
              <a:t>Checks products are in the </a:t>
            </a:r>
            <a:r>
              <a:rPr lang="en-IE" sz="2400" dirty="0" err="1"/>
              <a:t>ArrayList</a:t>
            </a:r>
            <a:r>
              <a:rPr lang="en-IE" sz="2400" dirty="0"/>
              <a:t> before asking the user for an index number.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6B707D62-21B4-4D7A-A0D6-9251689F5DD2}"/>
              </a:ext>
            </a:extLst>
          </p:cNvPr>
          <p:cNvSpPr/>
          <p:nvPr/>
        </p:nvSpPr>
        <p:spPr>
          <a:xfrm>
            <a:off x="609600" y="3272793"/>
            <a:ext cx="3733800" cy="23240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E4B1061C-5B4A-4C3E-B90C-20AE4709BC36}"/>
              </a:ext>
            </a:extLst>
          </p:cNvPr>
          <p:cNvSpPr/>
          <p:nvPr/>
        </p:nvSpPr>
        <p:spPr>
          <a:xfrm>
            <a:off x="609600" y="6023882"/>
            <a:ext cx="304800" cy="37691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661305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7EC3A07-55CD-49D2-8DA5-917D5EAA5E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3493" b="16869"/>
          <a:stretch/>
        </p:blipFill>
        <p:spPr>
          <a:xfrm>
            <a:off x="8305800" y="147263"/>
            <a:ext cx="3683233" cy="21501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Donut 5">
            <a:extLst>
              <a:ext uri="{FF2B5EF4-FFF2-40B4-BE49-F238E27FC236}">
                <a16:creationId xmlns:a16="http://schemas.microsoft.com/office/drawing/2014/main" id="{4CB617E8-BFBB-4BD9-9539-CC843BBC3DDC}"/>
              </a:ext>
            </a:extLst>
          </p:cNvPr>
          <p:cNvSpPr/>
          <p:nvPr/>
        </p:nvSpPr>
        <p:spPr>
          <a:xfrm flipV="1">
            <a:off x="8229600" y="1058218"/>
            <a:ext cx="3118015" cy="328207"/>
          </a:xfrm>
          <a:prstGeom prst="donut">
            <a:avLst>
              <a:gd name="adj" fmla="val 1025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8D65369-A71B-40A5-91A9-15A97E2C61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2500679"/>
            <a:ext cx="10444766" cy="41198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1"/>
          <p:cNvSpPr>
            <a:spLocks noGrp="1"/>
          </p:cNvSpPr>
          <p:nvPr>
            <p:ph type="title" idx="4294967295"/>
          </p:nvPr>
        </p:nvSpPr>
        <p:spPr>
          <a:xfrm>
            <a:off x="8305800" y="6253537"/>
            <a:ext cx="2496440" cy="457200"/>
          </a:xfr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algn="l"/>
            <a:r>
              <a:rPr lang="en-IE" sz="2800" dirty="0"/>
              <a:t>Driver.java code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BDDDF2-1892-4586-A96E-8E278C9E0EF5}"/>
              </a:ext>
            </a:extLst>
          </p:cNvPr>
          <p:cNvSpPr txBox="1"/>
          <p:nvPr/>
        </p:nvSpPr>
        <p:spPr>
          <a:xfrm>
            <a:off x="2965403" y="601595"/>
            <a:ext cx="2895600" cy="156966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E" sz="2400" dirty="0">
                <a:solidFill>
                  <a:srgbClr val="FF0000"/>
                </a:solidFill>
              </a:rPr>
              <a:t>Validation: </a:t>
            </a:r>
            <a:r>
              <a:rPr lang="en-IE" sz="2400" dirty="0"/>
              <a:t>Checks It checks whether the delete was successful or not.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6B707D62-21B4-4D7A-A0D6-9251689F5DD2}"/>
              </a:ext>
            </a:extLst>
          </p:cNvPr>
          <p:cNvSpPr/>
          <p:nvPr/>
        </p:nvSpPr>
        <p:spPr>
          <a:xfrm>
            <a:off x="990600" y="4560618"/>
            <a:ext cx="9296400" cy="156679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630540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7EC3A07-55CD-49D2-8DA5-917D5EAA5E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3493" b="16869"/>
          <a:stretch/>
        </p:blipFill>
        <p:spPr>
          <a:xfrm>
            <a:off x="8305800" y="147263"/>
            <a:ext cx="3683233" cy="21501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Donut 5">
            <a:extLst>
              <a:ext uri="{FF2B5EF4-FFF2-40B4-BE49-F238E27FC236}">
                <a16:creationId xmlns:a16="http://schemas.microsoft.com/office/drawing/2014/main" id="{4CB617E8-BFBB-4BD9-9539-CC843BBC3DDC}"/>
              </a:ext>
            </a:extLst>
          </p:cNvPr>
          <p:cNvSpPr/>
          <p:nvPr/>
        </p:nvSpPr>
        <p:spPr>
          <a:xfrm flipV="1">
            <a:off x="8229600" y="1058218"/>
            <a:ext cx="3118015" cy="328207"/>
          </a:xfrm>
          <a:prstGeom prst="donut">
            <a:avLst>
              <a:gd name="adj" fmla="val 1025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86483D-453E-4A8C-BCB9-9A0615F8DCD0}"/>
              </a:ext>
            </a:extLst>
          </p:cNvPr>
          <p:cNvSpPr txBox="1"/>
          <p:nvPr/>
        </p:nvSpPr>
        <p:spPr>
          <a:xfrm>
            <a:off x="228600" y="152261"/>
            <a:ext cx="6005808" cy="156966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E" sz="2400" dirty="0"/>
              <a:t>The </a:t>
            </a:r>
            <a:r>
              <a:rPr lang="en-IE" sz="2400" dirty="0" err="1">
                <a:solidFill>
                  <a:srgbClr val="0070C0"/>
                </a:solidFill>
              </a:rPr>
              <a:t>isValidIndex</a:t>
            </a:r>
            <a:r>
              <a:rPr lang="en-IE" sz="2400" dirty="0"/>
              <a:t> method checks to see if the </a:t>
            </a:r>
            <a:r>
              <a:rPr lang="en-IE" sz="2400" dirty="0">
                <a:solidFill>
                  <a:srgbClr val="0070C0"/>
                </a:solidFill>
              </a:rPr>
              <a:t>index</a:t>
            </a:r>
            <a:r>
              <a:rPr lang="en-IE" sz="2400" dirty="0"/>
              <a:t> (passed as a parameter) is valid i.e. it is greater than zero and less than the size of the </a:t>
            </a:r>
            <a:r>
              <a:rPr lang="en-IE" sz="2400" dirty="0">
                <a:solidFill>
                  <a:schemeClr val="tx1"/>
                </a:solidFill>
              </a:rPr>
              <a:t>products</a:t>
            </a:r>
            <a:r>
              <a:rPr lang="en-IE" sz="2400" dirty="0"/>
              <a:t> </a:t>
            </a:r>
            <a:r>
              <a:rPr lang="en-IE" sz="2400" dirty="0" err="1"/>
              <a:t>ArrayList</a:t>
            </a:r>
            <a:r>
              <a:rPr lang="en-IE" sz="2400" dirty="0"/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D03106-CB5A-4128-9F19-C5B949564E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8925" y="4283890"/>
            <a:ext cx="5734475" cy="18339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0964D15-F124-4F28-9533-C6673906D3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978" y="1883722"/>
            <a:ext cx="6005808" cy="10257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1"/>
          <p:cNvSpPr>
            <a:spLocks noGrp="1"/>
          </p:cNvSpPr>
          <p:nvPr>
            <p:ph type="title" idx="4294967295"/>
          </p:nvPr>
        </p:nvSpPr>
        <p:spPr>
          <a:xfrm>
            <a:off x="9591543" y="5889227"/>
            <a:ext cx="2496440" cy="457200"/>
          </a:xfr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algn="l"/>
            <a:r>
              <a:rPr lang="en-IE" sz="2800" dirty="0"/>
              <a:t>Store.java code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4EC62B8-8B8A-4078-BB21-4AF175EC4673}"/>
              </a:ext>
            </a:extLst>
          </p:cNvPr>
          <p:cNvSpPr txBox="1">
            <a:spLocks/>
          </p:cNvSpPr>
          <p:nvPr/>
        </p:nvSpPr>
        <p:spPr>
          <a:xfrm>
            <a:off x="3919746" y="2586892"/>
            <a:ext cx="2496440" cy="4572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algn="ctr" defTabSz="914354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IE" sz="2800"/>
              <a:t>Store.java code</a:t>
            </a:r>
            <a:endParaRPr lang="en-IE" sz="28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710346A-44BE-4A93-9336-22C474E9ADA3}"/>
              </a:ext>
            </a:extLst>
          </p:cNvPr>
          <p:cNvSpPr txBox="1"/>
          <p:nvPr/>
        </p:nvSpPr>
        <p:spPr>
          <a:xfrm>
            <a:off x="90192" y="4046696"/>
            <a:ext cx="6005808" cy="267765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E" sz="2400" dirty="0"/>
              <a:t>If </a:t>
            </a:r>
            <a:r>
              <a:rPr lang="en-IE" sz="2400" dirty="0" err="1">
                <a:solidFill>
                  <a:srgbClr val="0070C0"/>
                </a:solidFill>
              </a:rPr>
              <a:t>indexToDelete</a:t>
            </a:r>
            <a:r>
              <a:rPr lang="en-IE" sz="2400" dirty="0"/>
              <a:t> is a valid index in the products </a:t>
            </a:r>
            <a:r>
              <a:rPr lang="en-IE" sz="2400" dirty="0" err="1"/>
              <a:t>ArrayList</a:t>
            </a:r>
            <a:r>
              <a:rPr lang="en-IE" sz="2400" dirty="0"/>
              <a:t>, this method removes the product at that location from the </a:t>
            </a:r>
            <a:r>
              <a:rPr lang="en-IE" sz="2400" dirty="0" err="1"/>
              <a:t>ArrayList</a:t>
            </a:r>
            <a:r>
              <a:rPr lang="en-IE" sz="2400" dirty="0"/>
              <a:t>.  The removed product is returned to Driver so it can be printed to the user.   </a:t>
            </a:r>
          </a:p>
          <a:p>
            <a:endParaRPr lang="en-IE" sz="2400" dirty="0"/>
          </a:p>
          <a:p>
            <a:r>
              <a:rPr lang="en-IE" sz="2400" dirty="0"/>
              <a:t>Null is returned if </a:t>
            </a:r>
            <a:r>
              <a:rPr lang="en-IE" sz="2400" dirty="0" err="1">
                <a:solidFill>
                  <a:srgbClr val="0070C0"/>
                </a:solidFill>
              </a:rPr>
              <a:t>indexToDelete</a:t>
            </a:r>
            <a:r>
              <a:rPr lang="en-IE" sz="2400" dirty="0"/>
              <a:t> is invalid.</a:t>
            </a:r>
          </a:p>
        </p:txBody>
      </p:sp>
    </p:spTree>
    <p:extLst>
      <p:ext uri="{BB962C8B-B14F-4D97-AF65-F5344CB8AC3E}">
        <p14:creationId xmlns:p14="http://schemas.microsoft.com/office/powerpoint/2010/main" val="4140216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Topic List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206"/>
            <a:ext cx="8229600" cy="5029194"/>
          </a:xfrm>
        </p:spPr>
        <p:txBody>
          <a:bodyPr>
            <a:normAutofit lnSpcReduction="10000"/>
          </a:bodyPr>
          <a:lstStyle/>
          <a:p>
            <a:pPr marL="514326" indent="-514326">
              <a:buFont typeface="+mj-lt"/>
              <a:buAutoNum type="arabicPeriod"/>
            </a:pPr>
            <a:r>
              <a:rPr lang="en-IE" dirty="0"/>
              <a:t>What is CRUD?</a:t>
            </a:r>
          </a:p>
          <a:p>
            <a:pPr marL="514326" indent="-514326">
              <a:buFont typeface="+mj-lt"/>
              <a:buAutoNum type="arabicPeriod"/>
            </a:pPr>
            <a:r>
              <a:rPr lang="en-IE" dirty="0"/>
              <a:t>Recap of Shop V3.0 </a:t>
            </a:r>
          </a:p>
          <a:p>
            <a:pPr marL="514326" indent="-514326">
              <a:buFont typeface="+mj-lt"/>
              <a:buAutoNum type="arabicPeriod"/>
            </a:pPr>
            <a:r>
              <a:rPr lang="en-IE" dirty="0"/>
              <a:t>Shop V4.0 (</a:t>
            </a:r>
            <a:r>
              <a:rPr lang="en-IE" dirty="0" err="1"/>
              <a:t>Driver.java</a:t>
            </a:r>
            <a:r>
              <a:rPr lang="en-IE" dirty="0"/>
              <a:t>):</a:t>
            </a:r>
          </a:p>
          <a:p>
            <a:pPr lvl="1"/>
            <a:r>
              <a:rPr lang="en-IE" dirty="0"/>
              <a:t>revised menu (making it CRUD compliant)</a:t>
            </a:r>
          </a:p>
          <a:p>
            <a:pPr lvl="3">
              <a:lnSpc>
                <a:spcPct val="150000"/>
              </a:lnSpc>
            </a:pPr>
            <a:r>
              <a:rPr lang="en-IE" sz="2800" dirty="0"/>
              <a:t>recap of case 1 (add a product)        </a:t>
            </a:r>
          </a:p>
          <a:p>
            <a:pPr lvl="3">
              <a:lnSpc>
                <a:spcPct val="150000"/>
              </a:lnSpc>
            </a:pPr>
            <a:r>
              <a:rPr lang="en-IE" sz="2800" dirty="0"/>
              <a:t>recap of case 2 (list a product)       </a:t>
            </a:r>
          </a:p>
          <a:p>
            <a:pPr lvl="3">
              <a:lnSpc>
                <a:spcPct val="150000"/>
              </a:lnSpc>
            </a:pPr>
            <a:r>
              <a:rPr lang="en-IE" sz="2800" dirty="0"/>
              <a:t>coding case 4 (delete a product)   </a:t>
            </a:r>
          </a:p>
          <a:p>
            <a:pPr lvl="3">
              <a:lnSpc>
                <a:spcPct val="150000"/>
              </a:lnSpc>
            </a:pPr>
            <a:r>
              <a:rPr lang="en-IE" sz="2800" dirty="0"/>
              <a:t>coding case 3 (update a product) </a:t>
            </a:r>
          </a:p>
          <a:p>
            <a:pPr lvl="1"/>
            <a:endParaRPr lang="en-IE" dirty="0"/>
          </a:p>
          <a:p>
            <a:pPr lvl="1"/>
            <a:endParaRPr lang="en-IE" dirty="0"/>
          </a:p>
        </p:txBody>
      </p:sp>
      <p:sp>
        <p:nvSpPr>
          <p:cNvPr id="5" name="Rectangle 4"/>
          <p:cNvSpPr/>
          <p:nvPr/>
        </p:nvSpPr>
        <p:spPr>
          <a:xfrm>
            <a:off x="2971800" y="5867400"/>
            <a:ext cx="6019800" cy="685800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67B545-C7C1-4092-A95B-F10F47D2E2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163" t="13086" r="73470" b="41842"/>
          <a:stretch/>
        </p:blipFill>
        <p:spPr>
          <a:xfrm>
            <a:off x="3276600" y="3891078"/>
            <a:ext cx="407068" cy="5285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16030B4-3D24-4AE7-AC68-FD51528050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571" t="15415" r="51021" b="41776"/>
          <a:stretch/>
        </p:blipFill>
        <p:spPr>
          <a:xfrm>
            <a:off x="3231370" y="4572001"/>
            <a:ext cx="452298" cy="5019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ABAE56E-C858-4496-BE7A-BD9589976E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021" t="15129" r="30612" b="42062"/>
          <a:stretch/>
        </p:blipFill>
        <p:spPr>
          <a:xfrm>
            <a:off x="3276600" y="5943601"/>
            <a:ext cx="407068" cy="5019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3C4C379-4E2D-42F0-A5FA-E5528B5715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1659" t="15002" r="9974" b="42189"/>
          <a:stretch/>
        </p:blipFill>
        <p:spPr>
          <a:xfrm>
            <a:off x="3250532" y="5257801"/>
            <a:ext cx="407068" cy="501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531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6A9D0E0-E914-416E-A3A7-389DBC6875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14" y="144384"/>
            <a:ext cx="9977686" cy="65196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itle 1"/>
          <p:cNvSpPr>
            <a:spLocks noGrp="1"/>
          </p:cNvSpPr>
          <p:nvPr>
            <p:ph type="title" idx="4294967295"/>
          </p:nvPr>
        </p:nvSpPr>
        <p:spPr>
          <a:xfrm>
            <a:off x="8206249" y="193936"/>
            <a:ext cx="1720219" cy="481289"/>
          </a:xfr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algn="l"/>
            <a:r>
              <a:rPr lang="en-IE" sz="2800" dirty="0"/>
              <a:t>Driver.java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E7A22BF-6C8F-4470-B036-64D9DB9793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3493" b="16869"/>
          <a:stretch/>
        </p:blipFill>
        <p:spPr>
          <a:xfrm>
            <a:off x="8410610" y="4584859"/>
            <a:ext cx="3683233" cy="21501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Donut 5">
            <a:extLst>
              <a:ext uri="{FF2B5EF4-FFF2-40B4-BE49-F238E27FC236}">
                <a16:creationId xmlns:a16="http://schemas.microsoft.com/office/drawing/2014/main" id="{AF88DB40-34A1-47AB-83C6-4689F4147FD1}"/>
              </a:ext>
            </a:extLst>
          </p:cNvPr>
          <p:cNvSpPr/>
          <p:nvPr/>
        </p:nvSpPr>
        <p:spPr>
          <a:xfrm flipV="1">
            <a:off x="8334410" y="5275796"/>
            <a:ext cx="3118015" cy="328207"/>
          </a:xfrm>
          <a:prstGeom prst="donut">
            <a:avLst>
              <a:gd name="adj" fmla="val 1025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2501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6A9D0E0-E914-416E-A3A7-389DBC6875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14" y="144384"/>
            <a:ext cx="9977686" cy="65196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itle 1"/>
          <p:cNvSpPr>
            <a:spLocks noGrp="1"/>
          </p:cNvSpPr>
          <p:nvPr>
            <p:ph type="title" idx="4294967295"/>
          </p:nvPr>
        </p:nvSpPr>
        <p:spPr>
          <a:xfrm>
            <a:off x="8206249" y="193936"/>
            <a:ext cx="1720219" cy="481289"/>
          </a:xfr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algn="l"/>
            <a:r>
              <a:rPr lang="en-IE" sz="2800" dirty="0"/>
              <a:t>Driver.java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E7A22BF-6C8F-4470-B036-64D9DB9793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3493" b="16869"/>
          <a:stretch/>
        </p:blipFill>
        <p:spPr>
          <a:xfrm>
            <a:off x="8410610" y="4584859"/>
            <a:ext cx="3683233" cy="21501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Donut 5">
            <a:extLst>
              <a:ext uri="{FF2B5EF4-FFF2-40B4-BE49-F238E27FC236}">
                <a16:creationId xmlns:a16="http://schemas.microsoft.com/office/drawing/2014/main" id="{AF88DB40-34A1-47AB-83C6-4689F4147FD1}"/>
              </a:ext>
            </a:extLst>
          </p:cNvPr>
          <p:cNvSpPr/>
          <p:nvPr/>
        </p:nvSpPr>
        <p:spPr>
          <a:xfrm flipV="1">
            <a:off x="8334410" y="5275796"/>
            <a:ext cx="3118015" cy="328207"/>
          </a:xfrm>
          <a:prstGeom prst="donut">
            <a:avLst>
              <a:gd name="adj" fmla="val 1025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B177A8C-EBD7-4620-8F87-B92DEE1289B5}"/>
              </a:ext>
            </a:extLst>
          </p:cNvPr>
          <p:cNvSpPr txBox="1"/>
          <p:nvPr/>
        </p:nvSpPr>
        <p:spPr>
          <a:xfrm>
            <a:off x="9100203" y="990600"/>
            <a:ext cx="2895600" cy="156966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E" sz="2400" dirty="0">
                <a:solidFill>
                  <a:srgbClr val="FF0000"/>
                </a:solidFill>
              </a:rPr>
              <a:t>Validation: </a:t>
            </a:r>
            <a:r>
              <a:rPr lang="en-IE" sz="2400" dirty="0">
                <a:solidFill>
                  <a:schemeClr val="tx1"/>
                </a:solidFill>
              </a:rPr>
              <a:t>Makes sure products exist before asking user for any update details.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00BFAAC-DB93-4C2A-9DC6-308A707A5DAD}"/>
              </a:ext>
            </a:extLst>
          </p:cNvPr>
          <p:cNvSpPr/>
          <p:nvPr/>
        </p:nvSpPr>
        <p:spPr>
          <a:xfrm>
            <a:off x="419100" y="533399"/>
            <a:ext cx="2781300" cy="30859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00A2D7C-49A4-4AC0-B2A2-530435BA089F}"/>
              </a:ext>
            </a:extLst>
          </p:cNvPr>
          <p:cNvSpPr/>
          <p:nvPr/>
        </p:nvSpPr>
        <p:spPr>
          <a:xfrm>
            <a:off x="304800" y="6072635"/>
            <a:ext cx="381000" cy="50393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857206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6A9D0E0-E914-416E-A3A7-389DBC6875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14" y="144384"/>
            <a:ext cx="9977686" cy="65196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itle 1"/>
          <p:cNvSpPr>
            <a:spLocks noGrp="1"/>
          </p:cNvSpPr>
          <p:nvPr>
            <p:ph type="title" idx="4294967295"/>
          </p:nvPr>
        </p:nvSpPr>
        <p:spPr>
          <a:xfrm>
            <a:off x="8206249" y="193936"/>
            <a:ext cx="1720219" cy="481289"/>
          </a:xfr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algn="l"/>
            <a:r>
              <a:rPr lang="en-IE" sz="2800" dirty="0"/>
              <a:t>Driver.java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E7A22BF-6C8F-4470-B036-64D9DB9793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3493" b="16869"/>
          <a:stretch/>
        </p:blipFill>
        <p:spPr>
          <a:xfrm>
            <a:off x="8410610" y="4584859"/>
            <a:ext cx="3683233" cy="21501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Donut 5">
            <a:extLst>
              <a:ext uri="{FF2B5EF4-FFF2-40B4-BE49-F238E27FC236}">
                <a16:creationId xmlns:a16="http://schemas.microsoft.com/office/drawing/2014/main" id="{AF88DB40-34A1-47AB-83C6-4689F4147FD1}"/>
              </a:ext>
            </a:extLst>
          </p:cNvPr>
          <p:cNvSpPr/>
          <p:nvPr/>
        </p:nvSpPr>
        <p:spPr>
          <a:xfrm flipV="1">
            <a:off x="8334410" y="5275796"/>
            <a:ext cx="3118015" cy="328207"/>
          </a:xfrm>
          <a:prstGeom prst="donut">
            <a:avLst>
              <a:gd name="adj" fmla="val 1025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B177A8C-EBD7-4620-8F87-B92DEE1289B5}"/>
              </a:ext>
            </a:extLst>
          </p:cNvPr>
          <p:cNvSpPr txBox="1"/>
          <p:nvPr/>
        </p:nvSpPr>
        <p:spPr>
          <a:xfrm>
            <a:off x="9100203" y="990600"/>
            <a:ext cx="2895600" cy="230832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E" sz="2400" dirty="0">
                <a:solidFill>
                  <a:srgbClr val="FF0000"/>
                </a:solidFill>
              </a:rPr>
              <a:t>Validation: </a:t>
            </a:r>
            <a:r>
              <a:rPr lang="en-IE" sz="2400" dirty="0">
                <a:solidFill>
                  <a:schemeClr val="tx1"/>
                </a:solidFill>
              </a:rPr>
              <a:t>Makes sure the index number entered by the user is an index in the products </a:t>
            </a:r>
            <a:r>
              <a:rPr lang="en-IE" sz="2400" dirty="0" err="1">
                <a:solidFill>
                  <a:schemeClr val="tx1"/>
                </a:solidFill>
              </a:rPr>
              <a:t>ArrayList</a:t>
            </a:r>
            <a:r>
              <a:rPr lang="en-IE" sz="240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00BFAAC-DB93-4C2A-9DC6-308A707A5DAD}"/>
              </a:ext>
            </a:extLst>
          </p:cNvPr>
          <p:cNvSpPr/>
          <p:nvPr/>
        </p:nvSpPr>
        <p:spPr>
          <a:xfrm>
            <a:off x="685800" y="990600"/>
            <a:ext cx="8305800" cy="48128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00A2D7C-49A4-4AC0-B2A2-530435BA089F}"/>
              </a:ext>
            </a:extLst>
          </p:cNvPr>
          <p:cNvSpPr/>
          <p:nvPr/>
        </p:nvSpPr>
        <p:spPr>
          <a:xfrm>
            <a:off x="685800" y="5604003"/>
            <a:ext cx="5943600" cy="65633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917496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E" dirty="0"/>
              <a:t>CRUD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38400" y="1600200"/>
            <a:ext cx="8001000" cy="5257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dirty="0"/>
              <a:t>The four basic functions of </a:t>
            </a:r>
            <a:r>
              <a:rPr lang="en-IE" b="1" dirty="0"/>
              <a:t>persistent storage</a:t>
            </a:r>
            <a:r>
              <a:rPr lang="en-IE" dirty="0"/>
              <a:t>:</a:t>
            </a:r>
          </a:p>
          <a:p>
            <a:pPr marL="0" indent="0">
              <a:buNone/>
            </a:pPr>
            <a:endParaRPr lang="en-IE" dirty="0">
              <a:solidFill>
                <a:srgbClr val="FF0000"/>
              </a:solidFill>
            </a:endParaRPr>
          </a:p>
          <a:p>
            <a:r>
              <a:rPr lang="en-IE" dirty="0">
                <a:solidFill>
                  <a:srgbClr val="FF0000"/>
                </a:solidFill>
              </a:rPr>
              <a:t>C</a:t>
            </a:r>
            <a:r>
              <a:rPr lang="en-IE" dirty="0"/>
              <a:t>reate or add new objects</a:t>
            </a:r>
            <a:br>
              <a:rPr lang="en-IE" dirty="0"/>
            </a:br>
            <a:endParaRPr lang="en-IE" dirty="0"/>
          </a:p>
          <a:p>
            <a:r>
              <a:rPr lang="en-IE" dirty="0">
                <a:solidFill>
                  <a:srgbClr val="FF0000"/>
                </a:solidFill>
              </a:rPr>
              <a:t>R</a:t>
            </a:r>
            <a:r>
              <a:rPr lang="en-IE" dirty="0"/>
              <a:t>ead, retrieve or search for existing objects</a:t>
            </a:r>
            <a:br>
              <a:rPr lang="en-IE" dirty="0"/>
            </a:br>
            <a:endParaRPr lang="en-IE" dirty="0"/>
          </a:p>
          <a:p>
            <a:r>
              <a:rPr lang="en-IE" dirty="0">
                <a:solidFill>
                  <a:srgbClr val="FF0000"/>
                </a:solidFill>
              </a:rPr>
              <a:t>U</a:t>
            </a:r>
            <a:r>
              <a:rPr lang="en-IE" dirty="0"/>
              <a:t>pdate or edit existing objects</a:t>
            </a:r>
            <a:br>
              <a:rPr lang="en-IE" dirty="0"/>
            </a:br>
            <a:endParaRPr lang="en-IE" dirty="0"/>
          </a:p>
          <a:p>
            <a:r>
              <a:rPr lang="en-IE" dirty="0">
                <a:solidFill>
                  <a:srgbClr val="FF0000"/>
                </a:solidFill>
              </a:rPr>
              <a:t>D</a:t>
            </a:r>
            <a:r>
              <a:rPr lang="en-IE" dirty="0"/>
              <a:t>elete existing objects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3403" y="76203"/>
            <a:ext cx="2466475" cy="130501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8163" t="13086" r="73470" b="41842"/>
          <a:stretch/>
        </p:blipFill>
        <p:spPr>
          <a:xfrm>
            <a:off x="1702468" y="2614791"/>
            <a:ext cx="685800" cy="89041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l="28571" t="15415" r="51021" b="41776"/>
          <a:stretch/>
        </p:blipFill>
        <p:spPr>
          <a:xfrm>
            <a:off x="1681815" y="3739206"/>
            <a:ext cx="762000" cy="84573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l="51021" t="15129" r="30612" b="42062"/>
          <a:stretch/>
        </p:blipFill>
        <p:spPr>
          <a:xfrm>
            <a:off x="1752600" y="4863870"/>
            <a:ext cx="685800" cy="84573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/>
          <a:srcRect l="71659" t="15002" r="9974" b="42189"/>
          <a:stretch/>
        </p:blipFill>
        <p:spPr>
          <a:xfrm>
            <a:off x="1759993" y="5943605"/>
            <a:ext cx="685800" cy="845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741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6A9D0E0-E914-416E-A3A7-389DBC6875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14" y="144384"/>
            <a:ext cx="9977686" cy="65196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itle 1"/>
          <p:cNvSpPr>
            <a:spLocks noGrp="1"/>
          </p:cNvSpPr>
          <p:nvPr>
            <p:ph type="title" idx="4294967295"/>
          </p:nvPr>
        </p:nvSpPr>
        <p:spPr>
          <a:xfrm>
            <a:off x="8206249" y="193936"/>
            <a:ext cx="1720219" cy="481289"/>
          </a:xfr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algn="l"/>
            <a:r>
              <a:rPr lang="en-IE" sz="2800" dirty="0"/>
              <a:t>Driver.java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00BFAAC-DB93-4C2A-9DC6-308A707A5DAD}"/>
              </a:ext>
            </a:extLst>
          </p:cNvPr>
          <p:cNvSpPr/>
          <p:nvPr/>
        </p:nvSpPr>
        <p:spPr>
          <a:xfrm>
            <a:off x="914400" y="4032656"/>
            <a:ext cx="9067800" cy="137754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B177A8C-EBD7-4620-8F87-B92DEE1289B5}"/>
              </a:ext>
            </a:extLst>
          </p:cNvPr>
          <p:cNvSpPr txBox="1"/>
          <p:nvPr/>
        </p:nvSpPr>
        <p:spPr>
          <a:xfrm>
            <a:off x="9100203" y="990600"/>
            <a:ext cx="2895600" cy="193899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E" sz="2400" dirty="0">
                <a:solidFill>
                  <a:srgbClr val="FF0000"/>
                </a:solidFill>
              </a:rPr>
              <a:t>Validation: </a:t>
            </a:r>
            <a:r>
              <a:rPr lang="en-IE" sz="2400" dirty="0">
                <a:solidFill>
                  <a:schemeClr val="tx1"/>
                </a:solidFill>
              </a:rPr>
              <a:t>If the update failed, the user is informed of it, otherwise they get a successful message.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E7A22BF-6C8F-4470-B036-64D9DB9793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3493" b="16869"/>
          <a:stretch/>
        </p:blipFill>
        <p:spPr>
          <a:xfrm>
            <a:off x="8410610" y="4584859"/>
            <a:ext cx="3683233" cy="21501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Donut 5">
            <a:extLst>
              <a:ext uri="{FF2B5EF4-FFF2-40B4-BE49-F238E27FC236}">
                <a16:creationId xmlns:a16="http://schemas.microsoft.com/office/drawing/2014/main" id="{AF88DB40-34A1-47AB-83C6-4689F4147FD1}"/>
              </a:ext>
            </a:extLst>
          </p:cNvPr>
          <p:cNvSpPr/>
          <p:nvPr/>
        </p:nvSpPr>
        <p:spPr>
          <a:xfrm flipV="1">
            <a:off x="8334410" y="5275796"/>
            <a:ext cx="3118015" cy="328207"/>
          </a:xfrm>
          <a:prstGeom prst="donut">
            <a:avLst>
              <a:gd name="adj" fmla="val 1025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7004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8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B69C804-6BAD-4F8F-B14C-8F0D295CA2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" y="228600"/>
            <a:ext cx="9563100" cy="46526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C0F67E8-83F8-40B9-82D1-88B0F1C887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0" y="5014452"/>
            <a:ext cx="4343400" cy="17241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A66BD04E-0EF1-4764-AD35-7EE679214CDF}"/>
              </a:ext>
            </a:extLst>
          </p:cNvPr>
          <p:cNvSpPr txBox="1">
            <a:spLocks/>
          </p:cNvSpPr>
          <p:nvPr/>
        </p:nvSpPr>
        <p:spPr>
          <a:xfrm>
            <a:off x="8458200" y="152400"/>
            <a:ext cx="1720219" cy="48128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algn="ctr" defTabSz="914354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IE" sz="2800" dirty="0"/>
              <a:t>Store.java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837555C-03F3-4B76-8245-0979BBD51A5A}"/>
              </a:ext>
            </a:extLst>
          </p:cNvPr>
          <p:cNvSpPr txBox="1">
            <a:spLocks/>
          </p:cNvSpPr>
          <p:nvPr/>
        </p:nvSpPr>
        <p:spPr>
          <a:xfrm>
            <a:off x="5943600" y="6253689"/>
            <a:ext cx="1720219" cy="48128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algn="ctr" defTabSz="914354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IE" sz="2800" dirty="0"/>
              <a:t>Store.java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4D5E572-FAA8-4687-AA1E-856DF6C7AD4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3493" b="16869"/>
          <a:stretch/>
        </p:blipFill>
        <p:spPr>
          <a:xfrm>
            <a:off x="8410610" y="4584859"/>
            <a:ext cx="3683233" cy="21501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Donut 5">
            <a:extLst>
              <a:ext uri="{FF2B5EF4-FFF2-40B4-BE49-F238E27FC236}">
                <a16:creationId xmlns:a16="http://schemas.microsoft.com/office/drawing/2014/main" id="{36408229-A6C2-41C9-BB2D-798DEB53FB5B}"/>
              </a:ext>
            </a:extLst>
          </p:cNvPr>
          <p:cNvSpPr/>
          <p:nvPr/>
        </p:nvSpPr>
        <p:spPr>
          <a:xfrm flipV="1">
            <a:off x="8334410" y="5275796"/>
            <a:ext cx="3118015" cy="328207"/>
          </a:xfrm>
          <a:prstGeom prst="donut">
            <a:avLst>
              <a:gd name="adj" fmla="val 1025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3249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:\Users\Siobhan\AppData\Local\Microsoft\Windows\Temporary Internet Files\Content.IE5\D6SFLNVW\questions-2[1]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0400" y="1066800"/>
            <a:ext cx="4394200" cy="439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2762602" y="2667003"/>
            <a:ext cx="3485803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Any Questions?</a:t>
            </a:r>
          </a:p>
        </p:txBody>
      </p:sp>
    </p:spTree>
    <p:extLst>
      <p:ext uri="{BB962C8B-B14F-4D97-AF65-F5344CB8AC3E}">
        <p14:creationId xmlns:p14="http://schemas.microsoft.com/office/powerpoint/2010/main" val="11503813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905000" y="304803"/>
            <a:ext cx="2667000" cy="2087563"/>
          </a:xfrm>
        </p:spPr>
        <p:txBody>
          <a:bodyPr/>
          <a:lstStyle/>
          <a:p>
            <a:pPr algn="l"/>
            <a:r>
              <a:rPr lang="en-IE" dirty="0"/>
              <a:t>CRUD  Examples</a:t>
            </a:r>
          </a:p>
        </p:txBody>
      </p:sp>
      <p:pic>
        <p:nvPicPr>
          <p:cNvPr id="1026" name="Picture 2" descr="C:\Users\sdrohan\Documents\programming-fundamentals-2\topic04\talk-1\a-prog-fund-2-CRUD-proces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441397"/>
            <a:ext cx="4320053" cy="2987603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usecase1">
            <a:extLst>
              <a:ext uri="{FF2B5EF4-FFF2-40B4-BE49-F238E27FC236}">
                <a16:creationId xmlns:a16="http://schemas.microsoft.com/office/drawing/2014/main" id="{BFBD9FF1-0223-4A9C-9914-0F2ED36242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1102" y="2743200"/>
            <a:ext cx="3333751" cy="2762251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crud diagram">
            <a:extLst>
              <a:ext uri="{FF2B5EF4-FFF2-40B4-BE49-F238E27FC236}">
                <a16:creationId xmlns:a16="http://schemas.microsoft.com/office/drawing/2014/main" id="{E0FE24D3-9DD7-44B0-9C0F-BBB0F71570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3657600"/>
            <a:ext cx="4429125" cy="2657475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328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Topic List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206"/>
            <a:ext cx="8229600" cy="5029194"/>
          </a:xfrm>
        </p:spPr>
        <p:txBody>
          <a:bodyPr>
            <a:normAutofit lnSpcReduction="10000"/>
          </a:bodyPr>
          <a:lstStyle/>
          <a:p>
            <a:pPr marL="514326" indent="-514326">
              <a:buFont typeface="+mj-lt"/>
              <a:buAutoNum type="arabicPeriod"/>
            </a:pPr>
            <a:r>
              <a:rPr lang="en-IE" dirty="0"/>
              <a:t>What is CRUD?</a:t>
            </a:r>
          </a:p>
          <a:p>
            <a:pPr marL="514326" indent="-514326">
              <a:buFont typeface="+mj-lt"/>
              <a:buAutoNum type="arabicPeriod"/>
            </a:pPr>
            <a:r>
              <a:rPr lang="en-IE" dirty="0"/>
              <a:t>Recap of Shop V3.0 </a:t>
            </a:r>
          </a:p>
          <a:p>
            <a:pPr marL="514326" indent="-514326">
              <a:buFont typeface="+mj-lt"/>
              <a:buAutoNum type="arabicPeriod"/>
            </a:pPr>
            <a:r>
              <a:rPr lang="en-IE" dirty="0"/>
              <a:t>Shop V4.0 (</a:t>
            </a:r>
            <a:r>
              <a:rPr lang="en-IE" dirty="0" err="1"/>
              <a:t>Driver.java</a:t>
            </a:r>
            <a:r>
              <a:rPr lang="en-IE" dirty="0"/>
              <a:t>):</a:t>
            </a:r>
          </a:p>
          <a:p>
            <a:pPr lvl="1"/>
            <a:r>
              <a:rPr lang="en-IE" dirty="0"/>
              <a:t>revised menu (making it CRUD compliant)</a:t>
            </a:r>
          </a:p>
          <a:p>
            <a:pPr lvl="3">
              <a:lnSpc>
                <a:spcPct val="150000"/>
              </a:lnSpc>
            </a:pPr>
            <a:r>
              <a:rPr lang="en-IE" sz="2800" dirty="0"/>
              <a:t>recap of case 1 (add a product)        </a:t>
            </a:r>
          </a:p>
          <a:p>
            <a:pPr lvl="3">
              <a:lnSpc>
                <a:spcPct val="150000"/>
              </a:lnSpc>
            </a:pPr>
            <a:r>
              <a:rPr lang="en-IE" sz="2800" dirty="0"/>
              <a:t>recap of case 2 (list a product)       </a:t>
            </a:r>
          </a:p>
          <a:p>
            <a:pPr lvl="3">
              <a:lnSpc>
                <a:spcPct val="150000"/>
              </a:lnSpc>
            </a:pPr>
            <a:r>
              <a:rPr lang="en-IE" sz="2800" dirty="0"/>
              <a:t>coding case 4 (delete a product)   </a:t>
            </a:r>
          </a:p>
          <a:p>
            <a:pPr lvl="3">
              <a:lnSpc>
                <a:spcPct val="150000"/>
              </a:lnSpc>
            </a:pPr>
            <a:r>
              <a:rPr lang="en-IE" sz="2800" dirty="0"/>
              <a:t>coding case 3 (update a product) </a:t>
            </a:r>
          </a:p>
          <a:p>
            <a:pPr lvl="1"/>
            <a:endParaRPr lang="en-IE" dirty="0"/>
          </a:p>
          <a:p>
            <a:pPr lvl="1"/>
            <a:endParaRPr lang="en-IE" dirty="0"/>
          </a:p>
        </p:txBody>
      </p:sp>
      <p:sp>
        <p:nvSpPr>
          <p:cNvPr id="5" name="Rectangle 4"/>
          <p:cNvSpPr/>
          <p:nvPr/>
        </p:nvSpPr>
        <p:spPr>
          <a:xfrm>
            <a:off x="1981200" y="2133600"/>
            <a:ext cx="5029200" cy="533400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67B545-C7C1-4092-A95B-F10F47D2E2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163" t="13086" r="73470" b="41842"/>
          <a:stretch/>
        </p:blipFill>
        <p:spPr>
          <a:xfrm>
            <a:off x="3276600" y="3891078"/>
            <a:ext cx="407068" cy="5285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16030B4-3D24-4AE7-AC68-FD51528050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571" t="15415" r="51021" b="41776"/>
          <a:stretch/>
        </p:blipFill>
        <p:spPr>
          <a:xfrm>
            <a:off x="3231370" y="4572001"/>
            <a:ext cx="452298" cy="5019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ABAE56E-C858-4496-BE7A-BD9589976E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021" t="15129" r="30612" b="42062"/>
          <a:stretch/>
        </p:blipFill>
        <p:spPr>
          <a:xfrm>
            <a:off x="3276600" y="5943601"/>
            <a:ext cx="407068" cy="5019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3C4C379-4E2D-42F0-A5FA-E5528B5715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1659" t="15002" r="9974" b="42189"/>
          <a:stretch/>
        </p:blipFill>
        <p:spPr>
          <a:xfrm>
            <a:off x="3250532" y="5257801"/>
            <a:ext cx="407068" cy="501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314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C7C54F-25E0-4FBC-AA95-B1EADD8A26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Shop </a:t>
            </a:r>
            <a:r>
              <a:rPr lang="en-IE" b="1" dirty="0"/>
              <a:t>V3.0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6178974-33E3-40F0-924D-D5DB147D144F}"/>
              </a:ext>
            </a:extLst>
          </p:cNvPr>
          <p:cNvSpPr/>
          <p:nvPr/>
        </p:nvSpPr>
        <p:spPr>
          <a:xfrm>
            <a:off x="5181600" y="195158"/>
            <a:ext cx="5105400" cy="107721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IE" sz="3200" dirty="0"/>
              <a:t>Uses an </a:t>
            </a:r>
            <a:r>
              <a:rPr lang="en-IE" sz="3200" b="1" dirty="0" err="1"/>
              <a:t>ArrayList</a:t>
            </a:r>
            <a:r>
              <a:rPr lang="en-IE" sz="3200" b="1" dirty="0"/>
              <a:t> of Products </a:t>
            </a:r>
            <a:r>
              <a:rPr lang="en-IE" sz="3200" dirty="0"/>
              <a:t>to store the details.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0117" y="39817"/>
            <a:ext cx="1387903" cy="138790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832526" y="104002"/>
            <a:ext cx="5964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>
                <a:solidFill>
                  <a:schemeClr val="bg1"/>
                </a:solidFill>
              </a:rPr>
              <a:t>v3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720255-B94C-42E3-85DA-92E1B78913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4400" y="1588274"/>
            <a:ext cx="2819794" cy="30198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DBD7D2C-D7E1-4CC2-8E25-5D73E24ED6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" y="2286000"/>
            <a:ext cx="7467961" cy="36790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824828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878F51-A6C3-4DFC-8DDB-3489B717AD74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057400" y="4419601"/>
            <a:ext cx="8077200" cy="1900177"/>
          </a:xfrm>
          <a:ln w="41275">
            <a:solidFill>
              <a:srgbClr val="4F81BD"/>
            </a:solidFill>
          </a:ln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IE" sz="2400" b="1" u="sng" dirty="0">
                <a:solidFill>
                  <a:schemeClr val="accent1"/>
                </a:solidFill>
              </a:rPr>
              <a:t>Product</a:t>
            </a:r>
            <a:r>
              <a:rPr lang="en-IE" sz="2400" dirty="0">
                <a:solidFill>
                  <a:schemeClr val="accent1"/>
                </a:solidFill>
              </a:rPr>
              <a:t> class</a:t>
            </a:r>
          </a:p>
          <a:p>
            <a:r>
              <a:rPr lang="en-IE" sz="2400" dirty="0"/>
              <a:t>Four instance fields</a:t>
            </a:r>
          </a:p>
          <a:p>
            <a:pPr lvl="1"/>
            <a:r>
              <a:rPr lang="en-IE" sz="2000" dirty="0"/>
              <a:t>product’s name, code, unit cost, is in the current product line or not.</a:t>
            </a:r>
          </a:p>
          <a:p>
            <a:r>
              <a:rPr lang="en-IE" sz="2400" dirty="0"/>
              <a:t>Basic class with Constructors, Getters, Setters and </a:t>
            </a:r>
            <a:r>
              <a:rPr lang="en-IE" sz="2400" dirty="0" err="1"/>
              <a:t>toString</a:t>
            </a:r>
            <a:r>
              <a:rPr lang="en-IE" sz="2400" dirty="0"/>
              <a:t> methods</a:t>
            </a:r>
          </a:p>
          <a:p>
            <a:pPr marL="0" indent="0">
              <a:buNone/>
            </a:pPr>
            <a:endParaRPr lang="en-IE" sz="2400" dirty="0"/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F2A48F1E-59B0-44A6-95AF-B76F8BB68EA1}"/>
              </a:ext>
            </a:extLst>
          </p:cNvPr>
          <p:cNvSpPr txBox="1">
            <a:spLocks/>
          </p:cNvSpPr>
          <p:nvPr/>
        </p:nvSpPr>
        <p:spPr>
          <a:xfrm>
            <a:off x="2039160" y="224344"/>
            <a:ext cx="8229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354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IE"/>
              <a:t>RECAP: Shop </a:t>
            </a:r>
            <a:r>
              <a:rPr lang="en-IE" b="1"/>
              <a:t>V3.0</a:t>
            </a:r>
            <a:endParaRPr lang="en-IE" b="1" dirty="0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4FDAEABD-FBB5-4625-B835-2B27F5426E5E}"/>
              </a:ext>
            </a:extLst>
          </p:cNvPr>
          <p:cNvSpPr/>
          <p:nvPr/>
        </p:nvSpPr>
        <p:spPr>
          <a:xfrm>
            <a:off x="2184592" y="1229526"/>
            <a:ext cx="1701613" cy="882319"/>
          </a:xfrm>
          <a:prstGeom prst="roundRect">
            <a:avLst/>
          </a:prstGeom>
          <a:solidFill>
            <a:srgbClr val="F79646"/>
          </a:solidFill>
          <a:ln w="635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4000" b="1" dirty="0"/>
              <a:t>Driver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A796EF47-C852-4C2A-B08D-CDF24D57035C}"/>
              </a:ext>
            </a:extLst>
          </p:cNvPr>
          <p:cNvSpPr/>
          <p:nvPr/>
        </p:nvSpPr>
        <p:spPr>
          <a:xfrm>
            <a:off x="7924800" y="3124200"/>
            <a:ext cx="1981200" cy="838200"/>
          </a:xfrm>
          <a:prstGeom prst="roundRect">
            <a:avLst/>
          </a:prstGeom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4000" b="1" dirty="0"/>
              <a:t>Product</a:t>
            </a:r>
          </a:p>
        </p:txBody>
      </p: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3A1AC32F-9709-4585-856B-165F8A930C4A}"/>
              </a:ext>
            </a:extLst>
          </p:cNvPr>
          <p:cNvCxnSpPr>
            <a:cxnSpLocks/>
            <a:stCxn id="26" idx="3"/>
            <a:endCxn id="24" idx="0"/>
          </p:cNvCxnSpPr>
          <p:nvPr/>
        </p:nvCxnSpPr>
        <p:spPr>
          <a:xfrm>
            <a:off x="7026630" y="2512122"/>
            <a:ext cx="1888771" cy="612078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8D90B342-19A4-4D40-8E29-048AAA948A52}"/>
              </a:ext>
            </a:extLst>
          </p:cNvPr>
          <p:cNvSpPr/>
          <p:nvPr/>
        </p:nvSpPr>
        <p:spPr>
          <a:xfrm>
            <a:off x="5033311" y="2118325"/>
            <a:ext cx="1993318" cy="787595"/>
          </a:xfrm>
          <a:prstGeom prst="roundRect">
            <a:avLst/>
          </a:prstGeom>
          <a:solidFill>
            <a:srgbClr val="FA3EF9"/>
          </a:solidFill>
          <a:ln w="44450">
            <a:solidFill>
              <a:srgbClr val="FF4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4000" b="1" dirty="0"/>
              <a:t>Store</a:t>
            </a:r>
          </a:p>
        </p:txBody>
      </p: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7FAC7425-5CEB-4005-984E-D466475208B4}"/>
              </a:ext>
            </a:extLst>
          </p:cNvPr>
          <p:cNvCxnSpPr>
            <a:cxnSpLocks/>
            <a:stCxn id="23" idx="3"/>
            <a:endCxn id="26" idx="0"/>
          </p:cNvCxnSpPr>
          <p:nvPr/>
        </p:nvCxnSpPr>
        <p:spPr>
          <a:xfrm>
            <a:off x="3886204" y="1670686"/>
            <a:ext cx="2143766" cy="447639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43981F23-20A3-4603-B398-F3CC094D5888}"/>
              </a:ext>
            </a:extLst>
          </p:cNvPr>
          <p:cNvSpPr txBox="1"/>
          <p:nvPr/>
        </p:nvSpPr>
        <p:spPr>
          <a:xfrm>
            <a:off x="8675637" y="1610523"/>
            <a:ext cx="472489" cy="2540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1" b="1" dirty="0">
                <a:solidFill>
                  <a:schemeClr val="bg1"/>
                </a:solidFill>
              </a:rPr>
              <a:t>v3</a:t>
            </a:r>
          </a:p>
        </p:txBody>
      </p:sp>
    </p:spTree>
    <p:extLst>
      <p:ext uri="{BB962C8B-B14F-4D97-AF65-F5344CB8AC3E}">
        <p14:creationId xmlns:p14="http://schemas.microsoft.com/office/powerpoint/2010/main" val="894265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C7C54F-25E0-4FBC-AA95-B1EADD8A269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039160" y="224344"/>
            <a:ext cx="8229600" cy="762000"/>
          </a:xfrm>
        </p:spPr>
        <p:txBody>
          <a:bodyPr/>
          <a:lstStyle/>
          <a:p>
            <a:pPr algn="r"/>
            <a:r>
              <a:rPr lang="en-IE" dirty="0"/>
              <a:t>RECAP: Shop </a:t>
            </a:r>
            <a:r>
              <a:rPr lang="en-IE" b="1" dirty="0"/>
              <a:t>V3.0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6E878F51-A6C3-4DFC-8DDB-3489B717AD74}"/>
              </a:ext>
            </a:extLst>
          </p:cNvPr>
          <p:cNvSpPr txBox="1">
            <a:spLocks/>
          </p:cNvSpPr>
          <p:nvPr/>
        </p:nvSpPr>
        <p:spPr>
          <a:xfrm>
            <a:off x="2335392" y="4495801"/>
            <a:ext cx="7418209" cy="1911063"/>
          </a:xfrm>
          <a:prstGeom prst="rect">
            <a:avLst/>
          </a:prstGeom>
          <a:ln w="41275">
            <a:solidFill>
              <a:srgbClr val="FA3EF9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E" sz="2400" b="1" dirty="0">
                <a:solidFill>
                  <a:srgbClr val="FF40FF"/>
                </a:solidFill>
              </a:rPr>
              <a:t>Store</a:t>
            </a:r>
            <a:r>
              <a:rPr lang="en-IE" sz="2400" dirty="0">
                <a:solidFill>
                  <a:srgbClr val="FF40FF"/>
                </a:solidFill>
              </a:rPr>
              <a:t> </a:t>
            </a:r>
            <a:r>
              <a:rPr lang="en-IE" sz="2400" dirty="0"/>
              <a:t>class </a:t>
            </a:r>
          </a:p>
          <a:p>
            <a:pPr marL="285737" indent="-285737"/>
            <a:r>
              <a:rPr lang="en-IE" sz="2400" dirty="0"/>
              <a:t>One instance field, </a:t>
            </a:r>
            <a:r>
              <a:rPr lang="en-IE" sz="2400" b="1" dirty="0"/>
              <a:t>products</a:t>
            </a:r>
            <a:r>
              <a:rPr lang="en-IE" sz="2400" dirty="0"/>
              <a:t> (an </a:t>
            </a:r>
            <a:r>
              <a:rPr lang="en-IE" sz="2400" b="1" i="1" dirty="0" err="1"/>
              <a:t>ArrayList</a:t>
            </a:r>
            <a:r>
              <a:rPr lang="en-IE" sz="2400" b="1" i="1" dirty="0"/>
              <a:t> of Product</a:t>
            </a:r>
            <a:r>
              <a:rPr lang="en-IE" sz="2400" dirty="0"/>
              <a:t>).  </a:t>
            </a:r>
          </a:p>
          <a:p>
            <a:pPr marL="285737" indent="-285737"/>
            <a:r>
              <a:rPr lang="en-IE" sz="2400" dirty="0"/>
              <a:t>Many additional methods</a:t>
            </a:r>
          </a:p>
          <a:p>
            <a:pPr marL="685766" lvl="1"/>
            <a:r>
              <a:rPr lang="en-IE" sz="2000" dirty="0" err="1"/>
              <a:t>listProducts</a:t>
            </a:r>
            <a:r>
              <a:rPr lang="en-IE" sz="2000" dirty="0"/>
              <a:t>(), </a:t>
            </a:r>
            <a:r>
              <a:rPr lang="en-IE" sz="2000" dirty="0" err="1"/>
              <a:t>cheapestProduct</a:t>
            </a:r>
            <a:r>
              <a:rPr lang="en-IE" sz="2000" dirty="0"/>
              <a:t>(), </a:t>
            </a:r>
            <a:r>
              <a:rPr lang="en-IE" sz="2000" dirty="0" err="1"/>
              <a:t>listCurrentProducts</a:t>
            </a:r>
            <a:r>
              <a:rPr lang="en-IE" sz="2000" dirty="0"/>
              <a:t>(), etc.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C77165A0-2F85-4B07-986C-1A49D3D17734}"/>
              </a:ext>
            </a:extLst>
          </p:cNvPr>
          <p:cNvSpPr/>
          <p:nvPr/>
        </p:nvSpPr>
        <p:spPr>
          <a:xfrm>
            <a:off x="2184592" y="1229526"/>
            <a:ext cx="1701613" cy="882319"/>
          </a:xfrm>
          <a:prstGeom prst="roundRect">
            <a:avLst/>
          </a:prstGeom>
          <a:solidFill>
            <a:srgbClr val="F79646"/>
          </a:solidFill>
          <a:ln w="635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4000" b="1" dirty="0"/>
              <a:t>Driver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041A59C5-E3B1-4CAE-A98B-46FD0298A916}"/>
              </a:ext>
            </a:extLst>
          </p:cNvPr>
          <p:cNvSpPr/>
          <p:nvPr/>
        </p:nvSpPr>
        <p:spPr>
          <a:xfrm>
            <a:off x="7924800" y="3124200"/>
            <a:ext cx="1981200" cy="838200"/>
          </a:xfrm>
          <a:prstGeom prst="roundRect">
            <a:avLst/>
          </a:prstGeom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4000" b="1" dirty="0"/>
              <a:t>Product</a:t>
            </a:r>
          </a:p>
        </p:txBody>
      </p: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E7D5D4BE-07B5-4976-BA25-50A7CFAD8ACF}"/>
              </a:ext>
            </a:extLst>
          </p:cNvPr>
          <p:cNvCxnSpPr>
            <a:cxnSpLocks/>
            <a:stCxn id="26" idx="3"/>
            <a:endCxn id="24" idx="0"/>
          </p:cNvCxnSpPr>
          <p:nvPr/>
        </p:nvCxnSpPr>
        <p:spPr>
          <a:xfrm>
            <a:off x="7026630" y="2512122"/>
            <a:ext cx="1888771" cy="612078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4F6EF33B-3CB1-4645-B70F-721183EE906D}"/>
              </a:ext>
            </a:extLst>
          </p:cNvPr>
          <p:cNvSpPr/>
          <p:nvPr/>
        </p:nvSpPr>
        <p:spPr>
          <a:xfrm>
            <a:off x="5033311" y="2118325"/>
            <a:ext cx="1993318" cy="787595"/>
          </a:xfrm>
          <a:prstGeom prst="roundRect">
            <a:avLst/>
          </a:prstGeom>
          <a:solidFill>
            <a:srgbClr val="FA3EF9"/>
          </a:solidFill>
          <a:ln w="44450">
            <a:solidFill>
              <a:srgbClr val="FF4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4000" b="1" dirty="0"/>
              <a:t>Store</a:t>
            </a:r>
          </a:p>
        </p:txBody>
      </p: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8AE4BBED-D1E3-4A73-8E2E-6AB8C2EA9CED}"/>
              </a:ext>
            </a:extLst>
          </p:cNvPr>
          <p:cNvCxnSpPr>
            <a:cxnSpLocks/>
            <a:stCxn id="23" idx="3"/>
            <a:endCxn id="26" idx="0"/>
          </p:cNvCxnSpPr>
          <p:nvPr/>
        </p:nvCxnSpPr>
        <p:spPr>
          <a:xfrm>
            <a:off x="3886204" y="1670686"/>
            <a:ext cx="2143766" cy="447639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A4FB9E68-9655-42F0-B511-CDADEBCB4C98}"/>
              </a:ext>
            </a:extLst>
          </p:cNvPr>
          <p:cNvSpPr txBox="1"/>
          <p:nvPr/>
        </p:nvSpPr>
        <p:spPr>
          <a:xfrm>
            <a:off x="8675637" y="1610523"/>
            <a:ext cx="472489" cy="2540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1" b="1" dirty="0">
                <a:solidFill>
                  <a:schemeClr val="bg1"/>
                </a:solidFill>
              </a:rPr>
              <a:t>v3</a:t>
            </a:r>
          </a:p>
        </p:txBody>
      </p:sp>
    </p:spTree>
    <p:extLst>
      <p:ext uri="{BB962C8B-B14F-4D97-AF65-F5344CB8AC3E}">
        <p14:creationId xmlns:p14="http://schemas.microsoft.com/office/powerpoint/2010/main" val="1040217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6E878F51-A6C3-4DFC-8DDB-3489B717AD74}"/>
              </a:ext>
            </a:extLst>
          </p:cNvPr>
          <p:cNvSpPr txBox="1">
            <a:spLocks/>
          </p:cNvSpPr>
          <p:nvPr/>
        </p:nvSpPr>
        <p:spPr>
          <a:xfrm>
            <a:off x="2106792" y="4419601"/>
            <a:ext cx="5970409" cy="1834863"/>
          </a:xfrm>
          <a:prstGeom prst="rect">
            <a:avLst/>
          </a:prstGeom>
          <a:ln w="41275">
            <a:solidFill>
              <a:srgbClr val="F79646"/>
            </a:solidFill>
          </a:ln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E" sz="2400" b="1" dirty="0">
                <a:solidFill>
                  <a:srgbClr val="F79646"/>
                </a:solidFill>
              </a:rPr>
              <a:t>Driver</a:t>
            </a:r>
            <a:r>
              <a:rPr lang="en-IE" sz="2400" b="1" dirty="0">
                <a:solidFill>
                  <a:srgbClr val="FF0000"/>
                </a:solidFill>
              </a:rPr>
              <a:t> </a:t>
            </a:r>
          </a:p>
          <a:p>
            <a:r>
              <a:rPr lang="en-IE" sz="2400" dirty="0"/>
              <a:t>Contains the </a:t>
            </a:r>
            <a:r>
              <a:rPr lang="en-IE" sz="2400" b="1" dirty="0"/>
              <a:t>main()</a:t>
            </a:r>
            <a:r>
              <a:rPr lang="en-IE" sz="2400" dirty="0"/>
              <a:t> method</a:t>
            </a:r>
          </a:p>
          <a:p>
            <a:r>
              <a:rPr lang="en-IE" sz="2400" dirty="0"/>
              <a:t>Runs the </a:t>
            </a:r>
            <a:r>
              <a:rPr lang="en-IE" sz="2400" b="1" dirty="0"/>
              <a:t>menu</a:t>
            </a:r>
            <a:endParaRPr lang="en-IE" sz="2400" dirty="0"/>
          </a:p>
          <a:p>
            <a:r>
              <a:rPr lang="en-IE" sz="2400" dirty="0"/>
              <a:t>Negotiates with the user (i.e. handles </a:t>
            </a:r>
            <a:r>
              <a:rPr lang="en-IE" sz="2400" b="1" dirty="0"/>
              <a:t>I/O </a:t>
            </a:r>
            <a:r>
              <a:rPr lang="en-IE" sz="2400" dirty="0"/>
              <a:t>using the </a:t>
            </a:r>
            <a:r>
              <a:rPr lang="en-IE" sz="2400" dirty="0" err="1"/>
              <a:t>ScannerInput</a:t>
            </a:r>
            <a:r>
              <a:rPr lang="en-IE" sz="2400" dirty="0"/>
              <a:t> class</a:t>
            </a:r>
            <a:r>
              <a:rPr lang="en-IE" sz="2400" b="1" dirty="0"/>
              <a:t>)</a:t>
            </a:r>
            <a:endParaRPr lang="en-IE" sz="2400" dirty="0"/>
          </a:p>
          <a:p>
            <a:pPr marL="0" indent="0">
              <a:buNone/>
            </a:pPr>
            <a:endParaRPr lang="en-IE" sz="2400" dirty="0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F9C6168C-59DD-4774-BF35-2915366C9F47}"/>
              </a:ext>
            </a:extLst>
          </p:cNvPr>
          <p:cNvSpPr txBox="1">
            <a:spLocks/>
          </p:cNvSpPr>
          <p:nvPr/>
        </p:nvSpPr>
        <p:spPr>
          <a:xfrm>
            <a:off x="2039160" y="224344"/>
            <a:ext cx="8229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354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IE" dirty="0"/>
              <a:t>RECAP: Shop </a:t>
            </a:r>
            <a:r>
              <a:rPr lang="en-IE" b="1" dirty="0"/>
              <a:t>V3.0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94819CA5-1432-4A68-8622-5B945A13C783}"/>
              </a:ext>
            </a:extLst>
          </p:cNvPr>
          <p:cNvSpPr/>
          <p:nvPr/>
        </p:nvSpPr>
        <p:spPr>
          <a:xfrm>
            <a:off x="2184592" y="1229526"/>
            <a:ext cx="1701613" cy="882319"/>
          </a:xfrm>
          <a:prstGeom prst="roundRect">
            <a:avLst/>
          </a:prstGeom>
          <a:solidFill>
            <a:srgbClr val="F79646"/>
          </a:solidFill>
          <a:ln w="635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4000" b="1" dirty="0"/>
              <a:t>Driver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A08E625D-C085-4241-8384-BD8F9124746C}"/>
              </a:ext>
            </a:extLst>
          </p:cNvPr>
          <p:cNvSpPr/>
          <p:nvPr/>
        </p:nvSpPr>
        <p:spPr>
          <a:xfrm>
            <a:off x="7924800" y="3124200"/>
            <a:ext cx="1981200" cy="838200"/>
          </a:xfrm>
          <a:prstGeom prst="roundRect">
            <a:avLst/>
          </a:prstGeom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4000" b="1" dirty="0"/>
              <a:t>Product</a:t>
            </a:r>
          </a:p>
        </p:txBody>
      </p: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A5BFFA58-09CB-4D8A-8230-7E0F8B142C9C}"/>
              </a:ext>
            </a:extLst>
          </p:cNvPr>
          <p:cNvCxnSpPr>
            <a:cxnSpLocks/>
            <a:stCxn id="33" idx="3"/>
            <a:endCxn id="31" idx="0"/>
          </p:cNvCxnSpPr>
          <p:nvPr/>
        </p:nvCxnSpPr>
        <p:spPr>
          <a:xfrm>
            <a:off x="7026630" y="2512122"/>
            <a:ext cx="1888771" cy="612078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E5CF2444-259A-44CA-8087-D707D2BB27B9}"/>
              </a:ext>
            </a:extLst>
          </p:cNvPr>
          <p:cNvSpPr/>
          <p:nvPr/>
        </p:nvSpPr>
        <p:spPr>
          <a:xfrm>
            <a:off x="5033311" y="2118325"/>
            <a:ext cx="1993318" cy="787595"/>
          </a:xfrm>
          <a:prstGeom prst="roundRect">
            <a:avLst/>
          </a:prstGeom>
          <a:solidFill>
            <a:srgbClr val="FA3EF9"/>
          </a:solidFill>
          <a:ln w="44450">
            <a:solidFill>
              <a:srgbClr val="FF4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4000" b="1" dirty="0"/>
              <a:t>Store</a:t>
            </a:r>
          </a:p>
        </p:txBody>
      </p: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80034A9A-E021-438D-8E1D-BEA6296166CA}"/>
              </a:ext>
            </a:extLst>
          </p:cNvPr>
          <p:cNvCxnSpPr>
            <a:cxnSpLocks/>
            <a:stCxn id="30" idx="3"/>
            <a:endCxn id="33" idx="0"/>
          </p:cNvCxnSpPr>
          <p:nvPr/>
        </p:nvCxnSpPr>
        <p:spPr>
          <a:xfrm>
            <a:off x="3886204" y="1670686"/>
            <a:ext cx="2143766" cy="447639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29F63EFA-6580-4784-AEEE-AE84D1A828FF}"/>
              </a:ext>
            </a:extLst>
          </p:cNvPr>
          <p:cNvSpPr txBox="1"/>
          <p:nvPr/>
        </p:nvSpPr>
        <p:spPr>
          <a:xfrm>
            <a:off x="8675637" y="1610523"/>
            <a:ext cx="472489" cy="2540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1" b="1" dirty="0">
                <a:solidFill>
                  <a:schemeClr val="bg1"/>
                </a:solidFill>
              </a:rPr>
              <a:t>v3</a:t>
            </a:r>
          </a:p>
        </p:txBody>
      </p:sp>
    </p:spTree>
    <p:extLst>
      <p:ext uri="{BB962C8B-B14F-4D97-AF65-F5344CB8AC3E}">
        <p14:creationId xmlns:p14="http://schemas.microsoft.com/office/powerpoint/2010/main" val="1694155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5862</TotalTime>
  <Words>1012</Words>
  <Application>Microsoft Macintosh PowerPoint</Application>
  <PresentationFormat>Widescreen</PresentationFormat>
  <Paragraphs>166</Paragraphs>
  <Slides>32</Slides>
  <Notes>5</Notes>
  <HiddenSlides>0</HiddenSlides>
  <MMClips>0</MMClips>
  <ScaleCrop>false</ScaleCrop>
  <HeadingPairs>
    <vt:vector size="8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  <vt:variant>
        <vt:lpstr>Custom Shows</vt:lpstr>
      </vt:variant>
      <vt:variant>
        <vt:i4>1</vt:i4>
      </vt:variant>
    </vt:vector>
  </HeadingPairs>
  <TitlesOfParts>
    <vt:vector size="36" baseType="lpstr">
      <vt:lpstr>Arial</vt:lpstr>
      <vt:lpstr>Calibri</vt:lpstr>
      <vt:lpstr>Office Theme</vt:lpstr>
      <vt:lpstr>Persistence</vt:lpstr>
      <vt:lpstr>Topic List</vt:lpstr>
      <vt:lpstr>CRUD</vt:lpstr>
      <vt:lpstr>CRUD  Examples</vt:lpstr>
      <vt:lpstr>Topic List</vt:lpstr>
      <vt:lpstr>Shop V3.0</vt:lpstr>
      <vt:lpstr>PowerPoint Presentation</vt:lpstr>
      <vt:lpstr>RECAP: Shop V3.0</vt:lpstr>
      <vt:lpstr>PowerPoint Presentation</vt:lpstr>
      <vt:lpstr>PowerPoint Presentation</vt:lpstr>
      <vt:lpstr>Topic List</vt:lpstr>
      <vt:lpstr>Shop V4.0 – Revised Menu</vt:lpstr>
      <vt:lpstr>Shop V4.0 – Revised Menu</vt:lpstr>
      <vt:lpstr>Shop V4.0 – Revised Menu</vt:lpstr>
      <vt:lpstr>Topic List</vt:lpstr>
      <vt:lpstr>PowerPoint Presentation</vt:lpstr>
      <vt:lpstr>PowerPoint Presentation</vt:lpstr>
      <vt:lpstr>Topic List</vt:lpstr>
      <vt:lpstr>PowerPoint Presentation</vt:lpstr>
      <vt:lpstr>PowerPoint Presentation</vt:lpstr>
      <vt:lpstr>Topic List</vt:lpstr>
      <vt:lpstr>Driver.java code</vt:lpstr>
      <vt:lpstr>Driver.java code</vt:lpstr>
      <vt:lpstr>Driver.java code</vt:lpstr>
      <vt:lpstr>Store.java code</vt:lpstr>
      <vt:lpstr>Topic List</vt:lpstr>
      <vt:lpstr>Driver.java</vt:lpstr>
      <vt:lpstr>Driver.java</vt:lpstr>
      <vt:lpstr>Driver.java</vt:lpstr>
      <vt:lpstr>Driver.java</vt:lpstr>
      <vt:lpstr>PowerPoint Presentation</vt:lpstr>
      <vt:lpstr>PowerPoint Presentation</vt:lpstr>
      <vt:lpstr>Custom Show 1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 Introduction to Processing</dc:title>
  <dc:creator>Siobhan Drohan</dc:creator>
  <cp:lastModifiedBy>Mairead Meagher</cp:lastModifiedBy>
  <cp:revision>128</cp:revision>
  <dcterms:created xsi:type="dcterms:W3CDTF">2006-08-16T00:00:00Z</dcterms:created>
  <dcterms:modified xsi:type="dcterms:W3CDTF">2025-02-13T16:16:11Z</dcterms:modified>
</cp:coreProperties>
</file>